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11" dt="2021-03-16T17:32:59.768"/>
    <p1510:client id="{303379E5-241A-8EDC-8714-259C4673056A}" v="20" dt="2021-03-16T07:37:47.120"/>
    <p1510:client id="{9E4C09EB-1D03-4B51-B6A1-C0E59E2E563C}" v="1257" dt="2021-03-01T09:24:16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1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3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6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>
              <a:buFont typeface="+mj-lt"/>
              <a:buAutoNum type="arabicPeriod"/>
              <a:defRPr/>
            </a:lvl1pPr>
            <a:lvl2pPr marL="228600" indent="-228600">
              <a:buFont typeface="+mj-lt"/>
              <a:buAutoNum type="arabicPeriod"/>
              <a:defRPr/>
            </a:lvl2pPr>
            <a:lvl3pPr marL="228600">
              <a:buFont typeface="+mj-lt"/>
              <a:buAutoNum type="arabicPeriod"/>
              <a:defRPr/>
            </a:lvl3pPr>
            <a:lvl4pPr marL="228600" indent="-228600">
              <a:buFont typeface="+mj-lt"/>
              <a:buAutoNum type="arabicPeriod"/>
              <a:defRPr/>
            </a:lvl4pPr>
            <a:lvl5pPr marL="2286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2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3/16/2021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1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0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5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6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3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3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3/16/2021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5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+mj-lt"/>
        <a:buAutoNum type="arabicPeriod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152BFE-7BA8-4007-AD9C-F4DC95E43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6796024-DF17-4BB3-BF28-01E168A3C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3661" y="63892"/>
            <a:ext cx="2222198" cy="2133710"/>
          </a:xfrm>
          <a:custGeom>
            <a:avLst/>
            <a:gdLst>
              <a:gd name="connsiteX0" fmla="*/ 0 w 2222198"/>
              <a:gd name="connsiteY0" fmla="*/ 0 h 2133710"/>
              <a:gd name="connsiteX1" fmla="*/ 44227 w 2222198"/>
              <a:gd name="connsiteY1" fmla="*/ 2234 h 2133710"/>
              <a:gd name="connsiteX2" fmla="*/ 2193454 w 2222198"/>
              <a:gd name="connsiteY2" fmla="*/ 1945372 h 2133710"/>
              <a:gd name="connsiteX3" fmla="*/ 2222198 w 2222198"/>
              <a:gd name="connsiteY3" fmla="*/ 2133710 h 2133710"/>
              <a:gd name="connsiteX4" fmla="*/ 1394653 w 2222198"/>
              <a:gd name="connsiteY4" fmla="*/ 2133710 h 2133710"/>
              <a:gd name="connsiteX5" fmla="*/ 1391100 w 2222198"/>
              <a:gd name="connsiteY5" fmla="*/ 2110427 h 2133710"/>
              <a:gd name="connsiteX6" fmla="*/ 122376 w 2222198"/>
              <a:gd name="connsiteY6" fmla="*/ 841704 h 2133710"/>
              <a:gd name="connsiteX7" fmla="*/ 0 w 2222198"/>
              <a:gd name="connsiteY7" fmla="*/ 823027 h 213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2198" h="2133710">
                <a:moveTo>
                  <a:pt x="0" y="0"/>
                </a:moveTo>
                <a:lnTo>
                  <a:pt x="44227" y="2234"/>
                </a:lnTo>
                <a:cubicBezTo>
                  <a:pt x="1114682" y="110944"/>
                  <a:pt x="1981368" y="908934"/>
                  <a:pt x="2193454" y="1945372"/>
                </a:cubicBezTo>
                <a:lnTo>
                  <a:pt x="2222198" y="2133710"/>
                </a:lnTo>
                <a:lnTo>
                  <a:pt x="1394653" y="2133710"/>
                </a:lnTo>
                <a:lnTo>
                  <a:pt x="1391100" y="2110427"/>
                </a:lnTo>
                <a:cubicBezTo>
                  <a:pt x="1260786" y="1473602"/>
                  <a:pt x="759202" y="972017"/>
                  <a:pt x="122376" y="841704"/>
                </a:cubicBezTo>
                <a:lnTo>
                  <a:pt x="0" y="82302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pl-PL" sz="4600" dirty="0">
                <a:solidFill>
                  <a:schemeClr val="tx2">
                    <a:alpha val="80000"/>
                  </a:schemeClr>
                </a:solidFill>
                <a:cs typeface="Calibri Light"/>
              </a:rPr>
              <a:t>Grzegorz </a:t>
            </a:r>
            <a:r>
              <a:rPr lang="pl-PL" sz="4600" dirty="0" err="1">
                <a:solidFill>
                  <a:schemeClr val="tx2">
                    <a:alpha val="80000"/>
                  </a:schemeClr>
                </a:solidFill>
                <a:cs typeface="Calibri Light"/>
              </a:rPr>
              <a:t>Kasdepke</a:t>
            </a:r>
            <a:r>
              <a:rPr lang="pl-PL" sz="4600" dirty="0">
                <a:solidFill>
                  <a:schemeClr val="tx2">
                    <a:alpha val="80000"/>
                  </a:schemeClr>
                </a:solidFill>
                <a:cs typeface="Calibri Light"/>
              </a:rPr>
              <a:t> – Kawaler Orderu Uśmiechu</a:t>
            </a:r>
            <a:endParaRPr lang="pl-PL" sz="4600" dirty="0">
              <a:solidFill>
                <a:schemeClr val="tx2">
                  <a:alpha val="80000"/>
                </a:schemeClr>
              </a:solidFill>
              <a:cs typeface="Posterama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dirty="0">
                <a:solidFill>
                  <a:schemeClr val="tx2">
                    <a:alpha val="80000"/>
                  </a:schemeClr>
                </a:solidFill>
              </a:rPr>
              <a:t>Grzegorza </a:t>
            </a:r>
            <a:r>
              <a:rPr lang="pl-PL" dirty="0" err="1">
                <a:solidFill>
                  <a:schemeClr val="tx2">
                    <a:alpha val="80000"/>
                  </a:schemeClr>
                </a:solidFill>
              </a:rPr>
              <a:t>Kasdepke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B1D11-6E8D-4898-9CEA-BE10AD1EC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78" r="29087" b="6"/>
          <a:stretch/>
        </p:blipFill>
        <p:spPr>
          <a:xfrm>
            <a:off x="6189156" y="-3440"/>
            <a:ext cx="6015813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231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7" name="Freeform: Shape 266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98BA8A65-CE81-4455-BBE4-44A50F7F2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9EDF87F2-291D-4883-9216-EAA71CB3B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AD37ADDE-5448-4A02-9A0C-3E4968AF9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89429DFC-27A3-4CFF-9E30-7ED320B300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CDEB79DB-4B05-4AC6-881A-E97A3082E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20404851-1673-46CC-833D-AC6494E07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25C50477-EC77-4095-94FF-0BFAA0B21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05B802BF-BDB1-4221-9442-147EF5AC9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7263153D-B3E8-4535-90DC-8CDD3C47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85B7B9BD-05AA-4D1F-8BDF-26F67BE53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D6F38315-406B-4770-A4FB-86A9E6440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0CE5D423-F4F1-4B18-8AD4-31D4F5083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7187FB06-DE4E-493B-A696-957DCFADB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E6E39755-4FBD-4812-AC48-D2043D94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31E9AEA4-DD35-4FE9-BD69-61A5E795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6A6E482D-881E-496A-AB7A-1379C1B0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EB7A1B43-7048-436D-AED6-1F00FEF79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A32A786C-360B-44AD-A527-8B9EA72669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6F29120E-99B1-4C86-967E-D02C67098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A6D33A31-308B-4B99-A85E-AE4F68737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ABFFE008-F20F-4A01-AB6E-E05BCD0CC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65F01097-15C3-4486-88B0-DD01CAED7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1288C9D0-7C0C-4D8F-9BD8-19650C52B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BF351F2A-793E-469B-A71B-6F878C07E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1864C8EC-7D36-4AE1-BA3C-1413F20F8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1BE8866B-6A10-4D88-993A-29EF18843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069DE05D-8016-41BB-B79B-466771309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8B652149-5966-47B8-B77C-9E46BCA84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704942AD-74ED-4E5C-B524-934391F96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815C411A-5E18-4539-BCCB-AAF2EF373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DED6F976-E62C-4FA9-8F83-DFE7B1EC9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2" name="Freeform: Shape 301">
            <a:extLst>
              <a:ext uri="{FF2B5EF4-FFF2-40B4-BE49-F238E27FC236}">
                <a16:creationId xmlns:a16="http://schemas.microsoft.com/office/drawing/2014/main" id="{18842A50-8561-4C59-A743-33496DBF4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F278A5F3-E255-451F-99E2-9C640E74A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91327D85-948D-4860-A91E-7C5E9AB85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5221525D-46CB-41C8-9651-41250638C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EFA24968-5D61-4B28-9CB5-7A10CDDEA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B6927590-6EBD-40EF-89D6-D712B1F7A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B7D33A3F-C7F0-4059-9AB1-0E6A4EB66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D5295CDD-D760-4A87-AEA0-94BD46CE2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F17A9D50-2D47-4D70-8580-AA9103BD9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3CF3BA4B-80F8-45F2-A719-B7C67736E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5E1DA1CF-45DC-43FD-9FD8-715D25E5D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29639415-D874-4123-B983-D8B1707BB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5E27731F-03D1-4B5C-A45A-06EF45DB0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698AB96B-8405-4715-A4EA-2F8255E4C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CF06D93F-BDE5-4E03-BE34-A7C768A34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AC6005B7-8BA7-4739-BE4C-AECAEB83F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31956C3C-F6C6-4C87-8360-BFC52FB3C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277EBC38-365D-4890-887E-9EF4BBE63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884FDA98-EF7E-4F56-8791-D14BA8E4F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72F22CD6-6FE5-4E6B-A8F7-287B70C48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A9D855CE-463E-46A8-A331-6FC823BCD9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9A01A232-8B78-4A73-8D7B-522ECBBCD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C82F90ED-B0DD-4E05-BFB5-B5331E3F6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A20B0BCE-E568-40AE-9E2A-16FB68831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F0C9987A-10E2-41DC-9BFA-102A824EF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2955C7DE-8E0B-4FE5-82AF-D25DD58A3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77F15A4F-95FB-4DE8-AD68-9682080A0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FF8CC313-2C4E-417F-8592-721B757FB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E215356B-A22D-49C0-A458-59F7CCEDD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B161CAAF-62A7-4621-9C13-0E9A33A89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9AB3B177-3161-4ABC-AEF5-8B01AB352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35" name="Rectangle 334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A08F75C9-6503-4894-B4F5-0E181C9F4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39" name="Right Triangle 338">
            <a:extLst>
              <a:ext uri="{FF2B5EF4-FFF2-40B4-BE49-F238E27FC236}">
                <a16:creationId xmlns:a16="http://schemas.microsoft.com/office/drawing/2014/main" id="{69CC4D24-95F1-4CC0-B8CE-9C6E748DA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5255" y="-277985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A9702B8E-3529-45A9-9AA5-FD0A05C6C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D85D91D2-F070-4D36-A08F-99633534F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415206C6-4244-47A8-A3F2-8797B265F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C9FF1744-7544-4431-8E41-9BC2865DB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65D65F6B-DA2A-4860-A7A7-DAAF6DF8D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17A6D4D2-F652-4781-B48F-722B50C785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07707FD8-EA9D-47A8-BA96-CF786D28CC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924D361D-9FDD-4F56-AFBA-E8F226970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FCE962C1-9A73-47A2-A180-7D858700E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78C8FCBD-E025-4333-9901-906E18097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E81578B1-A838-401A-8539-676BC12B1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60EEC47D-959A-4043-8614-8ADB0422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E6DB79A6-2754-44FA-A467-0457E8B4A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AF164FEB-FBAD-4A98-A098-0970CB94F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id="{B2760B59-88B9-4F80-BA04-F258BD7ED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4324317C-192B-4B1C-96B0-6AA84AC16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D217E7BC-94FC-4CB7-AD1D-39FB10329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5DB2ED43-2650-402E-ACC5-29F101F3C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C61807D4-E1DB-4ADF-8994-3CB5F7E3E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740AABBC-9C7A-403C-A6BC-B2B4D12C0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92E9145D-0EA2-4EC7-B7BA-6D49FA235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A08C4C48-567D-4D07-85FF-2E2EF9823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14A738E3-E123-4E54-A282-021925052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35613068-A3BB-498C-AA8C-468DA7A84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76A01B9E-7FE5-46FB-A961-E45663592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478FBDC0-19BF-4B63-BD53-75819B94A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1DEFE772-ECAF-4337-8234-0244EF366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E2F50F34-C80E-44F8-8199-AC552126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428E59FD-14EB-404F-BD55-A07C14646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7F30BAB4-93A5-41A7-B41B-EDF9C48BE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D7A4707-2DA9-4474-86DF-7496701B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4608"/>
            <a:ext cx="4952999" cy="2248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Twórczość</a:t>
            </a:r>
            <a:endParaRPr lang="pl-PL" dirty="0">
              <a:cs typeface="Posterama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5592489-AB88-44E3-B4BB-FCDB35467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527143"/>
            <a:ext cx="4952999" cy="3009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/>
              <a:t>Grzegorz </a:t>
            </a:r>
            <a:r>
              <a:rPr lang="pl-PL" sz="2400" dirty="0" err="1"/>
              <a:t>Kasdepke</a:t>
            </a:r>
            <a:r>
              <a:rPr lang="pl-PL" sz="2400" dirty="0"/>
              <a:t> napisał wiele książek dla dzieci, między innymi "</a:t>
            </a:r>
            <a:r>
              <a:rPr lang="pl-PL" sz="2400" i="1" dirty="0"/>
              <a:t>Wielka Księga Detektywa Pozytywk</a:t>
            </a:r>
            <a:r>
              <a:rPr lang="pl-PL" sz="2400" dirty="0"/>
              <a:t>i" czy "</a:t>
            </a:r>
            <a:r>
              <a:rPr lang="pl-PL" sz="2400" i="1" dirty="0"/>
              <a:t>Horror! Czyli skąd się biorą dzieci". </a:t>
            </a:r>
            <a:r>
              <a:rPr lang="pl-PL" sz="2400" dirty="0"/>
              <a:t>Cieszą się one dużą popularnością wśród młodych czytelników.</a:t>
            </a:r>
          </a:p>
        </p:txBody>
      </p:sp>
      <p:pic>
        <p:nvPicPr>
          <p:cNvPr id="5" name="Obraz 5" descr="Obraz zawierający tekst, osoba, wewnątrz&#10;&#10;Opis wygenerowany automatycznie">
            <a:extLst>
              <a:ext uri="{FF2B5EF4-FFF2-40B4-BE49-F238E27FC236}">
                <a16:creationId xmlns:a16="http://schemas.microsoft.com/office/drawing/2014/main" id="{780AE191-65E4-481D-95E6-104ACDE50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" b="11560"/>
          <a:stretch/>
        </p:blipFill>
        <p:spPr>
          <a:xfrm>
            <a:off x="6307738" y="-12"/>
            <a:ext cx="5884248" cy="3434754"/>
          </a:xfrm>
          <a:custGeom>
            <a:avLst/>
            <a:gdLst/>
            <a:ahLst/>
            <a:cxnLst/>
            <a:rect l="l" t="t" r="r" b="b"/>
            <a:pathLst>
              <a:path w="5884248" h="3434754">
                <a:moveTo>
                  <a:pt x="316869" y="0"/>
                </a:moveTo>
                <a:lnTo>
                  <a:pt x="5884248" y="0"/>
                </a:lnTo>
                <a:lnTo>
                  <a:pt x="5884248" y="3434754"/>
                </a:lnTo>
                <a:lnTo>
                  <a:pt x="325503" y="3434754"/>
                </a:lnTo>
                <a:lnTo>
                  <a:pt x="323244" y="3429005"/>
                </a:lnTo>
                <a:cubicBezTo>
                  <a:pt x="17667" y="2624343"/>
                  <a:pt x="-174229" y="1819680"/>
                  <a:pt x="229286" y="307795"/>
                </a:cubicBezTo>
                <a:close/>
              </a:path>
            </a:pathLst>
          </a:custGeom>
        </p:spPr>
      </p:pic>
      <p:pic>
        <p:nvPicPr>
          <p:cNvPr id="6" name="Obraz 6" descr="Obraz zawierający tekst, osoba, grupa, osoby&#10;&#10;Opis wygenerowany automatycznie">
            <a:extLst>
              <a:ext uri="{FF2B5EF4-FFF2-40B4-BE49-F238E27FC236}">
                <a16:creationId xmlns:a16="http://schemas.microsoft.com/office/drawing/2014/main" id="{2701B549-580C-4D1B-BF6D-EBADAE73E3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80"/>
          <a:stretch/>
        </p:blipFill>
        <p:spPr>
          <a:xfrm>
            <a:off x="6632063" y="3431708"/>
            <a:ext cx="5559947" cy="3430537"/>
          </a:xfrm>
          <a:custGeom>
            <a:avLst/>
            <a:gdLst/>
            <a:ahLst/>
            <a:cxnLst/>
            <a:rect l="l" t="t" r="r" b="b"/>
            <a:pathLst>
              <a:path w="5559947" h="3430537">
                <a:moveTo>
                  <a:pt x="0" y="0"/>
                </a:moveTo>
                <a:lnTo>
                  <a:pt x="5559947" y="0"/>
                </a:lnTo>
                <a:lnTo>
                  <a:pt x="5559947" y="3430537"/>
                </a:lnTo>
                <a:lnTo>
                  <a:pt x="780186" y="3430537"/>
                </a:lnTo>
                <a:cubicBezTo>
                  <a:pt x="780186" y="1928500"/>
                  <a:pt x="431602" y="1083605"/>
                  <a:pt x="126095" y="3208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2330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07678F73-9880-405C-9E21-2CC82BD04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1" y="1559140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729E476-DD55-4699-8740-9D35D594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2025"/>
            <a:ext cx="4952999" cy="2247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Dziennikarstwo</a:t>
            </a:r>
            <a:endParaRPr lang="pl-PL" dirty="0">
              <a:cs typeface="Posterama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905BF6E-E32A-4F3F-BF79-552316EC2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4747" y="2614409"/>
            <a:ext cx="4952999" cy="3009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/>
              <a:t>Wiele lat był redaktorem </a:t>
            </a:r>
          </a:p>
          <a:p>
            <a:r>
              <a:rPr lang="pl-PL" sz="2400" dirty="0"/>
              <a:t>naczelnym magazynu dla dzieci „Świerszczyk”. Współpracuje z takimi wydawnictwami, jak: Literatura, Nasza księgarnia.</a:t>
            </a:r>
          </a:p>
        </p:txBody>
      </p:sp>
      <p:pic>
        <p:nvPicPr>
          <p:cNvPr id="5" name="Obraz 5" descr="Obraz zawierający tekst, książka, kontener&#10;&#10;Opis wygenerowany automatycznie">
            <a:extLst>
              <a:ext uri="{FF2B5EF4-FFF2-40B4-BE49-F238E27FC236}">
                <a16:creationId xmlns:a16="http://schemas.microsoft.com/office/drawing/2014/main" id="{2AC3EE9E-E328-42AC-A160-38F97811F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97" r="-1" b="15012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44076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07678F73-9880-405C-9E21-2CC82BD04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1" y="1559140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6329F3C9-4412-4971-B757-85E735460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12503"/>
            <a:ext cx="4952999" cy="2247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Dlaczego pisarz?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75C3435-4C6C-4C4F-85AB-6DF0D14BA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219" y="1564862"/>
            <a:ext cx="4952999" cy="300949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dirty="0"/>
              <a:t>"Pewnego dnia moja ciotka zastosowała przemoc i zamknęła mnie w pokoju z książką o </a:t>
            </a:r>
            <a:r>
              <a:rPr lang="pl-PL" sz="2400" dirty="0" err="1"/>
              <a:t>Winnetou</a:t>
            </a:r>
            <a:r>
              <a:rPr lang="pl-PL" sz="2400" dirty="0"/>
              <a:t>. Okazało się, że ta książka mnie wciągnęła, ale też bardzo rozkochała w głównym bohaterze. Gdy doszedłem do końca książki, gdzie główny bohater ginie, byłem tak zrozpaczony, że postanowiłem, że zostanę pisarzem by tej książce dopisać szczęśliwe zakończenie" - Grzegorz </a:t>
            </a:r>
            <a:r>
              <a:rPr lang="pl-PL" sz="2400" dirty="0" err="1"/>
              <a:t>Kasdepke</a:t>
            </a:r>
          </a:p>
        </p:txBody>
      </p:sp>
      <p:pic>
        <p:nvPicPr>
          <p:cNvPr id="5" name="Obraz 5" descr="Obraz zawierający tekst, osoba, wewnątrz, pozujący&#10;&#10;Opis wygenerowany automatycznie">
            <a:extLst>
              <a:ext uri="{FF2B5EF4-FFF2-40B4-BE49-F238E27FC236}">
                <a16:creationId xmlns:a16="http://schemas.microsoft.com/office/drawing/2014/main" id="{16123EC3-B4A5-4DB9-A485-F1BBC5D1A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50" r="21284" b="2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41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07678F73-9880-405C-9E21-2CC82BD04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1" y="1559140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AF5DDE93-3B9D-4471-A903-D0C9E824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2025"/>
            <a:ext cx="4952999" cy="2247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Order Uśmiechu</a:t>
            </a:r>
            <a:endParaRPr lang="pl-PL" dirty="0">
              <a:cs typeface="Posterama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6A61695-8AEC-4749-AD84-1A03AF437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219" y="2657541"/>
            <a:ext cx="4952999" cy="3009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/>
              <a:t>Jak wiadomo Kawalerem Orderu </a:t>
            </a:r>
            <a:r>
              <a:rPr lang="pl-PL" sz="2400" dirty="0"/>
              <a:t>Uśmiechu zostają ludzie wybrani przez dzieci – czy to przez pisanie piosenek, czy, jak w przypadku pana </a:t>
            </a:r>
            <a:r>
              <a:rPr lang="pl-PL" sz="2400" dirty="0" err="1"/>
              <a:t>Kasdepke</a:t>
            </a:r>
            <a:r>
              <a:rPr lang="pl-PL" sz="2400" dirty="0"/>
              <a:t>, za pisanie książek dla dzieci.</a:t>
            </a:r>
          </a:p>
        </p:txBody>
      </p:sp>
      <p:pic>
        <p:nvPicPr>
          <p:cNvPr id="5" name="Obraz 5" descr="Obraz zawierający osoba, grupa, taniec&#10;&#10;Opis wygenerowany automatycznie">
            <a:extLst>
              <a:ext uri="{FF2B5EF4-FFF2-40B4-BE49-F238E27FC236}">
                <a16:creationId xmlns:a16="http://schemas.microsoft.com/office/drawing/2014/main" id="{BE785066-2C58-4083-848C-15187C8E9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934" r="16036" b="-1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95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BF3378-C49E-4B97-A883-6393FBF1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A3D4001-286E-4CB2-B293-3058BDDC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81F6D9A-C297-4D43-A56B-E097477E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BD5299F-3CBD-431D-A276-1F6EBDE6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579A460-D36C-4808-99FD-224968EC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ACC58E-31A5-41E4-BCE1-9A0FF26F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EE866F-1BA5-4009-983D-0A270F265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E7DADAE-DB0C-47E3-AE16-C7B09A32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AB89127-DBEE-47FB-951F-C4FEBC41E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8F6061-E9B4-4C8B-B421-CB81EF37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4F431D3-EEE6-4416-BA2B-7B894256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3A1230D-F162-470F-B26A-44F48789F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128856B-8BFD-40E1-993B-93F4DDEEC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AD4C0C2-878C-4A6F-998A-CDDC31ACD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EE0349E-7D03-4F4E-BCAA-D6BAC3E0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D4A5BD7-7EA2-4F4A-A88B-240C626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5DE89C9-D993-4FE5-9E60-4816CB1A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574CA6C-639F-41A6-AED3-15C0E0E1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3864BFB-5F88-4311-A2A0-12D067F91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9B3E436-97A2-4763-9E55-2C470DF17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462A8CC-9918-4941-9B4A-36FB3F85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671973-544E-4370-8DB9-174DAB82F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5505BD9-45DD-4763-90CB-FB9DB0661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022B701-1894-49C5-A67C-6B8377C7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0501CD9-45DC-4009-A410-08DB27A87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0BD35CA-BF52-4F44-B789-E3B98042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5AED4B0-30B1-4E36-86A4-42C2A918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A1A0260-34D8-4474-8C33-ED80F8309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DCCA183-C630-4855-8BD6-0E4EEE59F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43E8B9F-C809-423A-ADAA-80CE5C071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621EBC9-CEB1-4BA5-82D6-9944A3C12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EB68BB96-3C54-47CE-A559-16FC5968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DDD9304-3AB6-4BE9-833E-9C1B3EC4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7756000-2285-4D38-AD2B-91F47CF8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7A36A8-4BBE-49D8-94DA-606561AC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61EE45E-0342-4F26-8CD3-85CDDF7E5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9C5DC0E-03C0-4CEB-AD10-3A3C9999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E1CE081-E685-46D4-BAF7-54C65BD82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486C88F-30DD-46C8-9B05-F885D4EB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90BAD11-B30B-49DE-A566-E21BCDDCF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1F821CC-6C37-4415-8DA6-EF6B42D87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9ECD1FB-7FE8-477E-8E90-648AE4E9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81C9DD8-7FF3-44E6-9887-1CE07DBD9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54D87AF-08CE-4125-AF4B-8C8A9D3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3C9C908-1A58-4E28-969E-48E9BA61B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530AEF7-35DB-44E3-93EB-B3F0FBA9E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108D15E-72F2-45D7-9050-8322CB1F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C764F43-FB23-49CB-B2CA-ACFBFB412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4C60457-68FC-4E1F-9ABB-E79094A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2C915FB-0611-4283-8EC1-88510A69F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CF80AC6-E542-456F-BEE8-E9CF46AC2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EC6EED6-01FF-4941-A4AB-224D26EE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8D16FF7-D5D7-4A97-BB5E-A069EF1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703DF22-27D8-481B-95B5-A4A7A6206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F7256DA-C9DD-498F-A3B4-789819FE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BEBA9FF-8036-4656-B1F1-87953464D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75DABD2-EA79-4547-AFC6-53720AB60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060E1B5-52C7-4314-98B0-3AE8A0B63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33D416E-D8B5-4097-B7F0-1BA0357D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5862DFC-3406-4DC9-AA41-0CE64748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C908427-368C-4792-A5E5-313F77FF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8CB189E-908B-495D-B023-05D3D2C1B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EE60796-BC52-4154-A3A9-773DE828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Right Triangle 116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0" y="1422741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lowchart: Document 118">
            <a:extLst>
              <a:ext uri="{FF2B5EF4-FFF2-40B4-BE49-F238E27FC236}">
                <a16:creationId xmlns:a16="http://schemas.microsoft.com/office/drawing/2014/main" id="{BFEC1042-3FDC-47A3-BCD7-CA9D052F9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94907" y="1744296"/>
            <a:ext cx="6858000" cy="3369413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9E1E922-EA77-4D0B-B92B-24F3179E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2348"/>
            <a:ext cx="6159160" cy="22407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Inne odznaczenia</a:t>
            </a:r>
            <a:endParaRPr lang="pl-PL" dirty="0">
              <a:cs typeface="Posterama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8445549-BB68-42B1-AADC-6237356E6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660983"/>
            <a:ext cx="6159160" cy="2998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/>
              <a:t>Odznaczenie orderem uśmiechu nie jest jednak jednym sukcesem Grzegorza </a:t>
            </a:r>
            <a:r>
              <a:rPr lang="pl-PL" sz="2400" dirty="0" err="1"/>
              <a:t>Kasdepke</a:t>
            </a:r>
            <a:r>
              <a:rPr lang="pl-PL" sz="2400" dirty="0"/>
              <a:t> - otrzymał on między innymi również wyróżnienie w konkursie Dziecięcy Bestseller Roku 2001 i nominacje do nagrody </a:t>
            </a:r>
            <a:r>
              <a:rPr lang="pl-PL" sz="2400" dirty="0" err="1"/>
              <a:t>Bestsellerek</a:t>
            </a:r>
            <a:r>
              <a:rPr lang="pl-PL" sz="2400" dirty="0"/>
              <a:t> 2003</a:t>
            </a:r>
          </a:p>
        </p:txBody>
      </p:sp>
      <p:pic>
        <p:nvPicPr>
          <p:cNvPr id="5" name="Obraz 5" descr="Obraz zawierający tekst, półka, książka, biblioteka&#10;&#10;Opis wygenerowany automatycznie">
            <a:extLst>
              <a:ext uri="{FF2B5EF4-FFF2-40B4-BE49-F238E27FC236}">
                <a16:creationId xmlns:a16="http://schemas.microsoft.com/office/drawing/2014/main" id="{C7F34188-7555-420A-B66E-FA014C426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6868" y="721081"/>
            <a:ext cx="4142907" cy="55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87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SineVTI">
  <a:themeElements>
    <a:clrScheme name="AnalogousFromDarkSeedLeftStep">
      <a:dk1>
        <a:srgbClr val="000000"/>
      </a:dk1>
      <a:lt1>
        <a:srgbClr val="FFFFFF"/>
      </a:lt1>
      <a:dk2>
        <a:srgbClr val="243541"/>
      </a:dk2>
      <a:lt2>
        <a:srgbClr val="E8E6E2"/>
      </a:lt2>
      <a:accent1>
        <a:srgbClr val="296CE7"/>
      </a:accent1>
      <a:accent2>
        <a:srgbClr val="17A9D5"/>
      </a:accent2>
      <a:accent3>
        <a:srgbClr val="20B599"/>
      </a:accent3>
      <a:accent4>
        <a:srgbClr val="14BC57"/>
      </a:accent4>
      <a:accent5>
        <a:srgbClr val="25BC21"/>
      </a:accent5>
      <a:accent6>
        <a:srgbClr val="5CB814"/>
      </a:accent6>
      <a:hlink>
        <a:srgbClr val="319540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SineVTI</vt:lpstr>
      <vt:lpstr>Grzegorz Kasdepke – Kawaler Orderu Uśmiechu</vt:lpstr>
      <vt:lpstr>Twórczość</vt:lpstr>
      <vt:lpstr>Dziennikarstwo</vt:lpstr>
      <vt:lpstr>Dlaczego pisarz?</vt:lpstr>
      <vt:lpstr>Order Uśmiechu</vt:lpstr>
      <vt:lpstr>Inne odznaczenia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170</cp:revision>
  <dcterms:created xsi:type="dcterms:W3CDTF">2021-03-01T08:46:53Z</dcterms:created>
  <dcterms:modified xsi:type="dcterms:W3CDTF">2021-03-16T17:56:00Z</dcterms:modified>
</cp:coreProperties>
</file>