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8935F-7107-42D5-9185-EDE960501514}" v="807" dt="2022-02-26T14:43:48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9F5FCBB0-0EB0-4B1B-B5A9-A6E1E45D4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" t="9091" r="1973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7981" y="561647"/>
            <a:ext cx="4641586" cy="3434171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  <a:cs typeface="Calibri Light"/>
              </a:rPr>
              <a:t>Tydzień Języka Polskiego</a:t>
            </a:r>
            <a:br>
              <a:rPr lang="pl-PL" b="1" dirty="0">
                <a:solidFill>
                  <a:srgbClr val="FF0000"/>
                </a:solidFill>
                <a:cs typeface="Calibri Light"/>
              </a:rPr>
            </a:br>
            <a:r>
              <a:rPr lang="pl-PL" sz="2000" b="1" dirty="0">
                <a:solidFill>
                  <a:srgbClr val="FF0000"/>
                </a:solidFill>
                <a:cs typeface="Calibri Light"/>
              </a:rPr>
              <a:t>28 lutego – 4 marca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309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800" b="1" dirty="0">
                <a:cs typeface="Calibri"/>
              </a:rPr>
              <a:t>Szkoła Podstawowa nr 12 w Głogowie</a:t>
            </a:r>
            <a:endParaRPr lang="pl-PL" sz="2800" b="1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E0206D3-8D31-4920-AFA8-EFF304404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488" y="643467"/>
            <a:ext cx="8315023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3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EEF741-56BB-4EBE-BDE5-8FB24BB5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Akcje towarzyszące MDJO:</a:t>
            </a:r>
            <a:endParaRPr lang="en-US" sz="5400">
              <a:solidFill>
                <a:srgbClr val="FFFFFF"/>
              </a:solidFill>
            </a:endParaRPr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A94FE1E-42C1-4AD0-AFB3-691A66535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577445"/>
            <a:ext cx="5455917" cy="3696383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5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156D4B15-76EB-4353-8166-D653A04B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290301"/>
            <a:ext cx="5455917" cy="22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9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11BBD8F-5A02-451E-832B-8AD5BABE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FFFFFF"/>
                </a:solidFill>
                <a:cs typeface="Calibri Light"/>
              </a:rPr>
              <a:t>Działania w ramach Tygodnia Języka Polskiego </a:t>
            </a:r>
            <a:r>
              <a:rPr lang="pl-PL" sz="4000" b="1" dirty="0">
                <a:cs typeface="Calibri Light"/>
              </a:rPr>
              <a:t/>
            </a:r>
            <a:br>
              <a:rPr lang="pl-PL" sz="4000" b="1" dirty="0">
                <a:cs typeface="Calibri Light"/>
              </a:rPr>
            </a:br>
            <a:r>
              <a:rPr lang="pl-PL" sz="4000" b="1" dirty="0">
                <a:solidFill>
                  <a:srgbClr val="FFFFFF"/>
                </a:solidFill>
                <a:cs typeface="Calibri Light"/>
              </a:rPr>
              <a:t>w naszej szkole: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11948B-5F6E-4E00-BD1F-64B010884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12" y="2494450"/>
            <a:ext cx="4312337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b="1" dirty="0">
                <a:ea typeface="+mn-lt"/>
                <a:cs typeface="+mn-lt"/>
              </a:rPr>
              <a:t>Informacje  na temat: Tygodnia Języka Polskiego, Międzynarodowego Dnia Języka Ojczystego oraz akcji : Język polski jest ą – ę, Ojczysty – dodaj do ulubionych.   </a:t>
            </a:r>
          </a:p>
          <a:p>
            <a:r>
              <a:rPr lang="pl-PL" sz="2400" b="1" dirty="0">
                <a:ea typeface="+mn-lt"/>
                <a:cs typeface="+mn-lt"/>
              </a:rPr>
              <a:t>O języku reklamy, czyli hasła promujące język ojczysty.</a:t>
            </a:r>
            <a:r>
              <a:rPr lang="pl-PL" sz="2400" dirty="0">
                <a:ea typeface="+mn-lt"/>
                <a:cs typeface="+mn-lt"/>
              </a:rPr>
              <a:t> </a:t>
            </a:r>
            <a:endParaRPr lang="pl-PL" sz="2400" b="1" dirty="0">
              <a:ea typeface="+mn-lt"/>
              <a:cs typeface="+mn-l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8F5C91D-88FE-45B3-9C87-E6B834F7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892" y="2722066"/>
            <a:ext cx="4802404" cy="31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6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5F2F63-160F-440E-BDB0-87D851DF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11" y="856891"/>
            <a:ext cx="4353757" cy="5366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00B050"/>
                </a:solidFill>
                <a:cs typeface="Calibri"/>
              </a:rPr>
              <a:t>Język polski w cytatach – wystawka na szkolnym korytarzu.</a:t>
            </a:r>
          </a:p>
          <a:p>
            <a:r>
              <a:rPr lang="pl-PL" dirty="0">
                <a:solidFill>
                  <a:srgbClr val="FF0000"/>
                </a:solidFill>
                <a:cs typeface="Calibri"/>
              </a:rPr>
              <a:t>Montaż </a:t>
            </a:r>
            <a:r>
              <a:rPr lang="pl-PL" dirty="0" err="1">
                <a:solidFill>
                  <a:srgbClr val="FF0000"/>
                </a:solidFill>
                <a:cs typeface="Calibri"/>
              </a:rPr>
              <a:t>słowno</a:t>
            </a:r>
            <a:r>
              <a:rPr lang="pl-PL" dirty="0">
                <a:solidFill>
                  <a:srgbClr val="FF0000"/>
                </a:solidFill>
                <a:cs typeface="Calibri"/>
              </a:rPr>
              <a:t> - muzyczny pt.</a:t>
            </a:r>
            <a:r>
              <a:rPr lang="pl-PL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pl-PL" i="1" dirty="0">
                <a:solidFill>
                  <a:srgbClr val="FF0000"/>
                </a:solidFill>
                <a:ea typeface="+mn-lt"/>
                <a:cs typeface="+mn-lt"/>
              </a:rPr>
              <a:t>Naród żyje, dopóki język jego żyje</a:t>
            </a:r>
            <a:r>
              <a:rPr lang="pl-PL" dirty="0">
                <a:solidFill>
                  <a:srgbClr val="FF0000"/>
                </a:solidFill>
                <a:ea typeface="+mn-lt"/>
                <a:cs typeface="+mn-lt"/>
              </a:rPr>
              <a:t>.</a:t>
            </a:r>
          </a:p>
          <a:p>
            <a:r>
              <a:rPr lang="pl-PL" dirty="0">
                <a:solidFill>
                  <a:srgbClr val="0070C0"/>
                </a:solidFill>
                <a:ea typeface="+mn-lt"/>
                <a:cs typeface="+mn-lt"/>
              </a:rPr>
              <a:t>,, Drzewo trudnych słów”.</a:t>
            </a:r>
          </a:p>
          <a:p>
            <a:r>
              <a:rPr lang="pl-PL" dirty="0">
                <a:solidFill>
                  <a:srgbClr val="7030A0"/>
                </a:solidFill>
                <a:ea typeface="+mn-lt"/>
                <a:cs typeface="+mn-lt"/>
              </a:rPr>
              <a:t> Zagadki językowe.</a:t>
            </a:r>
            <a:endParaRPr lang="pl-PL" dirty="0">
              <a:solidFill>
                <a:srgbClr val="7030A0"/>
              </a:solidFill>
            </a:endParaRPr>
          </a:p>
          <a:p>
            <a:r>
              <a:rPr lang="pl-PL" dirty="0">
                <a:solidFill>
                  <a:srgbClr val="C00000"/>
                </a:solidFill>
                <a:ea typeface="+mn-lt"/>
                <a:cs typeface="+mn-lt"/>
              </a:rPr>
              <a:t>,,Mówię, godom, </a:t>
            </a:r>
            <a:r>
              <a:rPr lang="pl-PL" dirty="0" err="1">
                <a:solidFill>
                  <a:srgbClr val="C00000"/>
                </a:solidFill>
                <a:ea typeface="+mn-lt"/>
                <a:cs typeface="+mn-lt"/>
              </a:rPr>
              <a:t>gôdajã</a:t>
            </a:r>
            <a:r>
              <a:rPr lang="pl-PL" dirty="0">
                <a:solidFill>
                  <a:srgbClr val="C00000"/>
                </a:solidFill>
                <a:ea typeface="+mn-lt"/>
                <a:cs typeface="+mn-lt"/>
              </a:rPr>
              <a:t> – gwary i języki na terenie Polski”.</a:t>
            </a:r>
            <a:endParaRPr lang="pl-PL" dirty="0">
              <a:solidFill>
                <a:srgbClr val="C00000"/>
              </a:solidFill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A5B7512-7E91-4E08-A3F2-E217B8733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37845"/>
            <a:ext cx="6019331" cy="43790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1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8F168A-667C-4491-A054-0554F9B4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  <a:ea typeface="+mj-lt"/>
                <a:cs typeface="+mj-lt"/>
              </a:rPr>
              <a:t>Działania w ramach </a:t>
            </a:r>
            <a:br>
              <a:rPr lang="pl-PL" b="1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pl-PL" b="1" dirty="0">
                <a:solidFill>
                  <a:srgbClr val="FFFFFF"/>
                </a:solidFill>
                <a:ea typeface="+mj-lt"/>
                <a:cs typeface="+mj-lt"/>
              </a:rPr>
              <a:t>Tygodnia Języka Polskiego:</a:t>
            </a:r>
            <a:endParaRPr lang="pl-PL" dirty="0">
              <a:ea typeface="+mj-lt"/>
              <a:cs typeface="+mj-lt"/>
            </a:endParaRPr>
          </a:p>
          <a:p>
            <a:endParaRPr lang="pl-PL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467575"/>
            <a:ext cx="2148840" cy="1877811"/>
          </a:xfrm>
          <a:prstGeom prst="rect">
            <a:avLst/>
          </a:prstGeom>
          <a:solidFill>
            <a:srgbClr val="6B42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990" y="471340"/>
            <a:ext cx="2148840" cy="1856689"/>
          </a:xfrm>
          <a:prstGeom prst="rect">
            <a:avLst/>
          </a:prstGeom>
          <a:solidFill>
            <a:srgbClr val="E4034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76301"/>
            <a:ext cx="667511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0F443B-6383-43FF-9ABE-4E10B71D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2717021"/>
            <a:ext cx="6034514" cy="368399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pl-PL" sz="2400" b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  <a:ea typeface="+mn-lt"/>
                <a:cs typeface="+mn-lt"/>
              </a:rPr>
              <a:t>Lekcje języka ojczystego w klasach 4 -7</a:t>
            </a:r>
            <a:endParaRPr lang="pl-PL" sz="2400" dirty="0">
              <a:solidFill>
                <a:srgbClr val="FF0000"/>
              </a:solidFill>
              <a:ea typeface="+mn-lt"/>
              <a:cs typeface="+mn-lt"/>
            </a:endParaRPr>
          </a:p>
          <a:p>
            <a:endParaRPr lang="pl-PL" sz="2400" b="1" dirty="0">
              <a:ea typeface="+mn-lt"/>
              <a:cs typeface="+mn-lt"/>
            </a:endParaRPr>
          </a:p>
          <a:p>
            <a:r>
              <a:rPr lang="pl-PL" sz="2400" dirty="0">
                <a:ea typeface="+mn-lt"/>
                <a:cs typeface="+mn-lt"/>
              </a:rPr>
              <a:t>Klasa 4 – W internetowej poradni językowej </a:t>
            </a:r>
          </a:p>
          <a:p>
            <a:r>
              <a:rPr lang="pl-PL" sz="2400" dirty="0">
                <a:ea typeface="+mn-lt"/>
                <a:cs typeface="+mn-lt"/>
              </a:rPr>
              <a:t>Klasa 5 – Język jako system znaków (KODOWANIE) </a:t>
            </a:r>
          </a:p>
          <a:p>
            <a:r>
              <a:rPr lang="pl-PL" sz="2400" dirty="0">
                <a:ea typeface="+mn-lt"/>
                <a:cs typeface="+mn-lt"/>
              </a:rPr>
              <a:t>Klasa 6 – Walka z bykami (ORTOGRAFIA) </a:t>
            </a:r>
          </a:p>
          <a:p>
            <a:r>
              <a:rPr lang="pl-PL" sz="2400" dirty="0">
                <a:ea typeface="+mn-lt"/>
                <a:cs typeface="+mn-lt"/>
              </a:rPr>
              <a:t>Klasa 7 – Tyle trudnych słów (POPRAWNOŚĆ JĘZYKOWA) </a:t>
            </a:r>
          </a:p>
          <a:p>
            <a:endParaRPr lang="pl-PL" sz="2000">
              <a:ea typeface="+mn-lt"/>
              <a:cs typeface="+mn-lt"/>
            </a:endParaRPr>
          </a:p>
          <a:p>
            <a:endParaRPr lang="pl-PL" sz="200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2480956"/>
            <a:ext cx="4453128" cy="3922776"/>
          </a:xfrm>
          <a:prstGeom prst="rect">
            <a:avLst/>
          </a:prstGeom>
          <a:solidFill>
            <a:srgbClr val="E4034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876D623-BC2F-4CBD-A3DE-404294BA5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695" y="3435920"/>
            <a:ext cx="3977640" cy="20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0AF1B1-8A1A-45C1-B0B4-860714E0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  <a:cs typeface="Calibri Light"/>
              </a:rPr>
              <a:t>Działania w ramach Tygodnia Języka Polskiego: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453A8F83-24E1-4A60-B7F1-64D16471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3171552"/>
            <a:ext cx="6579910" cy="262435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78B2B5-DDC6-4EB2-BBDE-7FDBC3CA6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640" y="917725"/>
            <a:ext cx="3755418" cy="48811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dirty="0">
                <a:solidFill>
                  <a:srgbClr val="FFFFFF"/>
                </a:solidFill>
                <a:ea typeface="+mn-lt"/>
                <a:cs typeface="+mn-lt"/>
              </a:rPr>
              <a:t>KONKURS O TYTUŁ </a:t>
            </a:r>
            <a:r>
              <a:rPr lang="pl-PL" sz="3200" b="1" dirty="0">
                <a:solidFill>
                  <a:srgbClr val="FFFFFF"/>
                </a:solidFill>
                <a:ea typeface="+mn-lt"/>
                <a:cs typeface="+mn-lt"/>
              </a:rPr>
              <a:t>MISTRZA DYKCJI </a:t>
            </a:r>
          </a:p>
          <a:p>
            <a:pPr marL="0" indent="0">
              <a:buNone/>
            </a:pPr>
            <a:endParaRPr lang="pl-PL" sz="32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pl-PL" sz="3200" dirty="0">
                <a:solidFill>
                  <a:srgbClr val="FFFFFF"/>
                </a:solidFill>
                <a:ea typeface="+mn-lt"/>
                <a:cs typeface="+mn-lt"/>
              </a:rPr>
              <a:t>Konkurs o tytuł </a:t>
            </a:r>
            <a:r>
              <a:rPr lang="pl-PL" sz="3200" b="1" dirty="0">
                <a:solidFill>
                  <a:srgbClr val="FFFFFF"/>
                </a:solidFill>
                <a:ea typeface="+mn-lt"/>
                <a:cs typeface="+mn-lt"/>
              </a:rPr>
              <a:t>Mistrza Języka Polskiego </a:t>
            </a:r>
          </a:p>
          <a:p>
            <a:endParaRPr lang="pl-PL" sz="32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pl-PL" sz="3200" dirty="0">
                <a:solidFill>
                  <a:srgbClr val="FFFFFF"/>
                </a:solidFill>
                <a:ea typeface="+mn-lt"/>
                <a:cs typeface="+mn-lt"/>
              </a:rPr>
              <a:t>Konkurs o tytuł </a:t>
            </a:r>
            <a:r>
              <a:rPr lang="pl-PL" sz="3200" b="1" dirty="0">
                <a:solidFill>
                  <a:srgbClr val="FFFFFF"/>
                </a:solidFill>
                <a:ea typeface="+mn-lt"/>
                <a:cs typeface="+mn-lt"/>
              </a:rPr>
              <a:t>Mistrza Ortografii </a:t>
            </a:r>
          </a:p>
          <a:p>
            <a:endParaRPr lang="pl-PL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26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37B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2C90F5-37D7-4396-9AE5-0BA84BF2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852981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  <a:ea typeface="+mj-lt"/>
                <a:cs typeface="+mj-lt"/>
              </a:rPr>
              <a:t>Działania w ramach </a:t>
            </a:r>
            <a:br>
              <a:rPr lang="pl-PL" b="1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pl-PL" b="1" dirty="0">
                <a:solidFill>
                  <a:srgbClr val="FFFFFF"/>
                </a:solidFill>
                <a:ea typeface="+mj-lt"/>
                <a:cs typeface="+mj-lt"/>
              </a:rPr>
              <a:t>Tygodnia Języka Polskiego:</a:t>
            </a:r>
            <a:endParaRPr lang="pl-PL" dirty="0">
              <a:cs typeface="Calibri Light" panose="020F03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C0E4D-BD5E-4FDD-9B62-2B2940BFF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59736"/>
            <a:ext cx="3447288" cy="1956816"/>
          </a:xfrm>
          <a:prstGeom prst="rect">
            <a:avLst/>
          </a:prstGeom>
          <a:solidFill>
            <a:srgbClr val="FA2E2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A52C750-A572-44A8-93BC-AE6B573ED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56" y="2594532"/>
            <a:ext cx="2670291" cy="16689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A0DA42-F6E1-48B7-B5ED-7C0C67DED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064" y="2459736"/>
            <a:ext cx="3447288" cy="1956816"/>
          </a:xfrm>
          <a:prstGeom prst="rect">
            <a:avLst/>
          </a:prstGeom>
          <a:solidFill>
            <a:srgbClr val="FA2E2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902AD3C7-1D97-42E8-B1A4-D8F50B5C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542" y="2593950"/>
            <a:ext cx="2609528" cy="16700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B6BE08D-CDB9-4806-9C6E-8FD809D88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4572000"/>
            <a:ext cx="3447288" cy="1956816"/>
          </a:xfrm>
          <a:prstGeom prst="rect">
            <a:avLst/>
          </a:prstGeom>
          <a:solidFill>
            <a:srgbClr val="FA2E2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B34E414E-9A97-4F16-8F21-C6B5E118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63" y="4713137"/>
            <a:ext cx="2702724" cy="166893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FD8F0A-04C0-4F46-A992-D5CEA4F4C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064" y="4572000"/>
            <a:ext cx="3447288" cy="1956816"/>
          </a:xfrm>
          <a:prstGeom prst="rect">
            <a:avLst/>
          </a:prstGeom>
          <a:solidFill>
            <a:srgbClr val="FA2E21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9F552126-1888-4F10-9606-DE69B8AB3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911" y="4713137"/>
            <a:ext cx="2816763" cy="166893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F0F926-CA20-47DC-95D1-97CFA0FAE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426" y="772668"/>
            <a:ext cx="4201409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  <a:ea typeface="+mn-lt"/>
                <a:cs typeface="+mn-lt"/>
              </a:rPr>
              <a:t>Audycja na temat Międzynarodowego Dnia Języka Ojczystego</a:t>
            </a:r>
          </a:p>
          <a:p>
            <a:r>
              <a:rPr lang="pl-PL" sz="3600" dirty="0">
                <a:solidFill>
                  <a:srgbClr val="FFFFFF"/>
                </a:solidFill>
                <a:ea typeface="+mn-lt"/>
                <a:cs typeface="+mn-lt"/>
              </a:rPr>
              <a:t>Poprawność językowa  - (plakaty)</a:t>
            </a:r>
            <a:endParaRPr lang="pl-PL" sz="36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47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A0B8AF-7BD9-4ABB-87EA-B2D37483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200">
                <a:cs typeface="Calibri Light"/>
              </a:rPr>
              <a:t>Zapraszamy do aktywnego uczestnictwa</a:t>
            </a:r>
            <a:endParaRPr lang="pl-PL" sz="42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04C7F-E433-4F50-8355-13C914C27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789928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 err="1">
                <a:cs typeface="Calibri"/>
              </a:rPr>
              <a:t>Organizatorzy</a:t>
            </a:r>
            <a:r>
              <a:rPr lang="en-US" sz="2200" b="1" dirty="0"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n-US" sz="2200" b="1" dirty="0" err="1">
                <a:cs typeface="Calibri"/>
              </a:rPr>
              <a:t>nauczyciele</a:t>
            </a:r>
            <a:r>
              <a:rPr lang="en-US" sz="2200" b="1" dirty="0">
                <a:cs typeface="Calibri"/>
              </a:rPr>
              <a:t> </a:t>
            </a:r>
            <a:r>
              <a:rPr lang="en-US" sz="2200" b="1" dirty="0" err="1">
                <a:cs typeface="Calibri"/>
              </a:rPr>
              <a:t>przedmiotów</a:t>
            </a:r>
            <a:r>
              <a:rPr lang="en-US" sz="2200" b="1" dirty="0">
                <a:cs typeface="Calibri"/>
              </a:rPr>
              <a:t> </a:t>
            </a:r>
            <a:r>
              <a:rPr lang="en-US" sz="2200" b="1" dirty="0" err="1">
                <a:cs typeface="Calibri"/>
              </a:rPr>
              <a:t>humanistycznych</a:t>
            </a:r>
            <a:endParaRPr lang="en-US" sz="2200" b="1" dirty="0">
              <a:cs typeface="Calibri"/>
            </a:endParaRPr>
          </a:p>
        </p:txBody>
      </p:sp>
      <p:pic>
        <p:nvPicPr>
          <p:cNvPr id="4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15D96E43-9F04-46EB-921A-D855EF09D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1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488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3497E4-3419-4F2D-8D6A-6AF18EC25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9692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400" b="1" dirty="0">
                <a:ea typeface="+mj-lt"/>
                <a:cs typeface="+mj-lt"/>
              </a:rPr>
              <a:t/>
            </a:r>
            <a:br>
              <a:rPr lang="pl-PL" sz="2400" b="1" dirty="0">
                <a:ea typeface="+mj-lt"/>
                <a:cs typeface="+mj-lt"/>
              </a:rPr>
            </a:br>
            <a:r>
              <a:rPr lang="pl-PL" sz="3200" b="1" dirty="0">
                <a:solidFill>
                  <a:srgbClr val="FF0000"/>
                </a:solidFill>
                <a:ea typeface="+mj-lt"/>
                <a:cs typeface="+mj-lt"/>
              </a:rPr>
              <a:t>Tydzień Języka Polskiego</a:t>
            </a:r>
            <a:endParaRPr lang="pl-PL" sz="3200" dirty="0">
              <a:solidFill>
                <a:srgbClr val="FF0000"/>
              </a:solidFill>
              <a:cs typeface="Calibri Light"/>
            </a:endParaRPr>
          </a:p>
          <a:p>
            <a:r>
              <a:rPr lang="pl-PL" sz="3200" dirty="0">
                <a:ea typeface="+mj-lt"/>
                <a:cs typeface="+mj-lt"/>
              </a:rPr>
              <a:t> jest obchodzony w naszej szkole z okazji </a:t>
            </a:r>
            <a:br>
              <a:rPr lang="pl-PL" sz="3200" dirty="0">
                <a:ea typeface="+mj-lt"/>
                <a:cs typeface="+mj-lt"/>
              </a:rPr>
            </a:br>
            <a:r>
              <a:rPr lang="pl-PL" sz="3200" b="1" dirty="0">
                <a:ea typeface="+mj-lt"/>
                <a:cs typeface="+mj-lt"/>
              </a:rPr>
              <a:t>Międzynarodowego Dnia Języka Ojczystego</a:t>
            </a:r>
            <a:r>
              <a:rPr lang="pl-PL" sz="3200" dirty="0">
                <a:ea typeface="+mj-lt"/>
                <a:cs typeface="+mj-lt"/>
              </a:rPr>
              <a:t>.</a:t>
            </a:r>
            <a:endParaRPr lang="pl-PL" sz="3200" dirty="0">
              <a:cs typeface="Calibri Light"/>
            </a:endParaRPr>
          </a:p>
          <a:p>
            <a:endParaRPr lang="pl-PL" sz="2400">
              <a:cs typeface="Calibri Light"/>
            </a:endParaRPr>
          </a:p>
        </p:txBody>
      </p:sp>
      <p:pic>
        <p:nvPicPr>
          <p:cNvPr id="5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03F13337-3A94-4E66-8DB5-DC8557EA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88" y="321733"/>
            <a:ext cx="4507907" cy="3984262"/>
          </a:xfrm>
          <a:prstGeom prst="rect">
            <a:avLst/>
          </a:prstGeom>
        </p:spPr>
      </p:pic>
      <p:cxnSp>
        <p:nvCxnSpPr>
          <p:cNvPr id="30" name="Straight Connector 15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3D078F5C-4A9A-418A-AC4A-A12D39882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179" y="321735"/>
            <a:ext cx="2825355" cy="39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4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153973-46B4-439A-917D-5D05FF8F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33" y="554967"/>
            <a:ext cx="4339380" cy="56688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  <a:ea typeface="+mn-lt"/>
                <a:cs typeface="+mn-lt"/>
              </a:rPr>
              <a:t>Międzynarodowy Dzień Języka Ojczystego </a:t>
            </a:r>
            <a:r>
              <a:rPr lang="pl-PL" dirty="0">
                <a:ea typeface="+mn-lt"/>
                <a:cs typeface="+mn-lt"/>
              </a:rPr>
              <a:t>został  ustanowiony 23 lata temu przez </a:t>
            </a:r>
            <a:r>
              <a:rPr lang="pl-PL" b="1" dirty="0">
                <a:solidFill>
                  <a:srgbClr val="0070C0"/>
                </a:solidFill>
                <a:ea typeface="+mn-lt"/>
                <a:cs typeface="+mn-lt"/>
              </a:rPr>
              <a:t>UNESCO</a:t>
            </a:r>
            <a:r>
              <a:rPr lang="pl-PL" dirty="0">
                <a:ea typeface="+mn-lt"/>
                <a:cs typeface="+mn-lt"/>
              </a:rPr>
              <a:t>, czyli organizację,  której podstawowym celem jest wspieranie współpracy międzynarodowej w dziedzinie kultury, sztuki i nauki, a także wzbudzanie szacunku dla praw człowieka, bez względu na kolor skóry, status społeczny i religię.</a:t>
            </a:r>
            <a:endParaRPr lang="pl-PL" dirty="0">
              <a:cs typeface="Calibri" panose="020F0502020204030204"/>
            </a:endParaRPr>
          </a:p>
          <a:p>
            <a:pPr marL="0" indent="0" algn="ctr">
              <a:buNone/>
            </a:pPr>
            <a:endParaRPr lang="pl-PL" sz="2000"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D75F1FB-F808-42B6-B804-0ED9323F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24581"/>
            <a:ext cx="6019331" cy="400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500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253CDB-91BF-48F2-8FEA-C8BF38D6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cs typeface="Calibri Light"/>
              </a:rPr>
              <a:t>HISTORIA MDJO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9BDAE5-73F0-4F11-8C58-63975DC83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99" y="2075574"/>
            <a:ext cx="5619333" cy="450395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>
                <a:ea typeface="+mn-lt"/>
                <a:cs typeface="+mn-lt"/>
              </a:rPr>
              <a:t>"Upamiętnia tragiczne wydarzenia, do których doszło </a:t>
            </a:r>
            <a:r>
              <a:rPr lang="pl-PL" b="1" dirty="0">
                <a:solidFill>
                  <a:srgbClr val="0070C0"/>
                </a:solidFill>
                <a:ea typeface="+mn-lt"/>
                <a:cs typeface="+mn-lt"/>
              </a:rPr>
              <a:t>w 1952 r. w Dhace</a:t>
            </a:r>
            <a:r>
              <a:rPr lang="pl-PL" dirty="0">
                <a:ea typeface="+mn-lt"/>
                <a:cs typeface="+mn-lt"/>
              </a:rPr>
              <a:t> (albo – jeśli wolicie dawniejszą wersję – w Dakce), która została później stolicą niepodległego Bangladeszu. Tego dnia zginęło pięciu studentów, domagających się nadania językowi bengalskiemu statusu języka urzędowego. Warto przypomnieć, jak do tego doszło".</a:t>
            </a:r>
            <a:endParaRPr lang="pl-PL" dirty="0"/>
          </a:p>
          <a:p>
            <a:pPr marL="0" indent="0" algn="ctr">
              <a:buNone/>
            </a:pPr>
            <a:r>
              <a:rPr lang="pl-PL" sz="2200" dirty="0">
                <a:ea typeface="+mn-lt"/>
                <a:cs typeface="+mn-lt"/>
              </a:rPr>
              <a:t>  /ze strony Narodowego Centrum Kultury/</a:t>
            </a:r>
          </a:p>
          <a:p>
            <a:pPr marL="0" indent="0" algn="ctr">
              <a:buNone/>
            </a:pPr>
            <a:r>
              <a:rPr lang="pl-PL" sz="2200" b="1" dirty="0">
                <a:solidFill>
                  <a:schemeClr val="accent1"/>
                </a:solidFill>
                <a:cs typeface="Calibri" panose="020F0502020204030204"/>
              </a:rPr>
              <a:t>Na zdjęciu Pomnik Męczenników </a:t>
            </a:r>
          </a:p>
          <a:p>
            <a:pPr marL="0" indent="0" algn="ctr">
              <a:buNone/>
            </a:pPr>
            <a:r>
              <a:rPr lang="pl-PL" sz="2200" b="1" dirty="0">
                <a:solidFill>
                  <a:schemeClr val="accent1"/>
                </a:solidFill>
                <a:cs typeface="Calibri" panose="020F0502020204030204"/>
              </a:rPr>
              <a:t>przed uniwersytetem w Dhace.</a:t>
            </a:r>
            <a:endParaRPr lang="pl-PL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pl-PL" sz="2200" dirty="0">
              <a:cs typeface="Calibri" panose="020F0502020204030204"/>
            </a:endParaRPr>
          </a:p>
        </p:txBody>
      </p:sp>
      <p:pic>
        <p:nvPicPr>
          <p:cNvPr id="4" name="Obraz 4" descr="Obraz zawierający tekst, niebo, zewnętrzne, drzewo&#10;&#10;Opis wygenerowany automatycznie">
            <a:extLst>
              <a:ext uri="{FF2B5EF4-FFF2-40B4-BE49-F238E27FC236}">
                <a16:creationId xmlns:a16="http://schemas.microsoft.com/office/drawing/2014/main" id="{4950859B-F447-4777-9972-7CC03EACD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87" b="1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0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5FC68CFA-FFAF-4392-8BDC-1CF7DBDC8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0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12615-F822-44E6-A3CF-EA559B86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8843"/>
            <a:ext cx="4411660" cy="592812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endParaRPr lang="pl-PL" sz="2400" b="1" dirty="0">
              <a:cs typeface="Calibri"/>
            </a:endParaRPr>
          </a:p>
          <a:p>
            <a:pPr marL="0" indent="0" algn="ctr">
              <a:buNone/>
            </a:pPr>
            <a:r>
              <a:rPr lang="pl-PL" sz="2400" b="1" dirty="0">
                <a:cs typeface="Calibri"/>
              </a:rPr>
              <a:t>"W 1947 r. Indie przestały być kolonią brytyjską, niepodległość uzyskał też Pakistan, a tereny Bengalu (na których znajdowała się Dhaka) zostały podzielone pomiędzy te dwa państwa. W 1948 r. rząd pakistański ustanowił język urdu jako jedyny język urzędowy, co spowodowało protesty społeczności zamieszkującej wschodnią część Bengalu i w większości mówiącej po bengalsku (język ten liczy prawie 200 mln użytkowników!)".</a:t>
            </a:r>
            <a:endParaRPr lang="pl-PL"/>
          </a:p>
          <a:p>
            <a:pPr marL="0" indent="0" algn="ctr">
              <a:buNone/>
            </a:pPr>
            <a:endParaRPr lang="pl-PL" sz="2400">
              <a:ea typeface="+mn-lt"/>
              <a:cs typeface="+mn-lt"/>
            </a:endParaRPr>
          </a:p>
          <a:p>
            <a:pPr algn="ctr">
              <a:buNone/>
            </a:pPr>
            <a:r>
              <a:rPr lang="pl-PL" sz="2400" dirty="0">
                <a:cs typeface="Calibri"/>
              </a:rPr>
              <a:t> /ze strony Narodowego Centrum Kultury/</a:t>
            </a:r>
            <a:endParaRPr lang="pl-PL" sz="24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pl-PL" sz="2400" dirty="0">
              <a:cs typeface="Calibri"/>
            </a:endParaRPr>
          </a:p>
          <a:p>
            <a:endParaRPr lang="pl-PL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63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A1DC31-DE4A-4FA4-A68D-FC17F3ED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99" y="293996"/>
            <a:ext cx="5611801" cy="58829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ea typeface="+mn-lt"/>
                <a:cs typeface="+mn-lt"/>
              </a:rPr>
              <a:t>"Wobec rosnących napięć etnicznych i powszechnego niezadowolenia z nowego prawa rząd zakazał publicznych zgromadzeń i wieców. Studenci uniwersytetu w Dhace i inni polityczni aktywiści odrzucili nowe prawo i zorganizowali protest 21 lutego 1952 r. Szacuje się, że tego dnia na ulice Dhaki wyszło prawie 30 tys. osób. W wyniku starć z policją zginęło pięciu studentów, wiele osób zostało rannych. Śmierć młodych ludzi wyzwoliła tak powszechny i silny opór obywatelski, że po latach konfliktu rząd ustąpił i w 1956 r. nadał językowi bengalskiemu status języka urzędowego".</a:t>
            </a:r>
          </a:p>
          <a:p>
            <a:pPr algn="ctr">
              <a:buNone/>
            </a:pPr>
            <a:r>
              <a:rPr lang="pl-PL" sz="2400" dirty="0">
                <a:cs typeface="Calibri" panose="020F0502020204030204"/>
              </a:rPr>
              <a:t> /ze strony Narodowego Centrum Kultury/</a:t>
            </a:r>
            <a:endParaRPr lang="pl-PL" sz="24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pl-PL" sz="1700">
              <a:cs typeface="Calibri" panose="020F0502020204030204"/>
            </a:endParaRP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9EDF6591-E796-463D-AF6F-E5D21461E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30" y="1941767"/>
            <a:ext cx="4935970" cy="27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65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94DB31-A154-45E6-A55D-440B1F84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cs typeface="Calibri Light"/>
              </a:rPr>
              <a:t>Dlaczego obchodzimy </a:t>
            </a:r>
            <a:br>
              <a:rPr lang="pl-PL" sz="3600" b="1" dirty="0">
                <a:cs typeface="Calibri Light"/>
              </a:rPr>
            </a:br>
            <a:r>
              <a:rPr lang="pl-PL" sz="3600" b="1" dirty="0">
                <a:solidFill>
                  <a:srgbClr val="FF0000"/>
                </a:solidFill>
                <a:cs typeface="Calibri Light"/>
              </a:rPr>
              <a:t>Międzynarodowy Dzień Języka Ojczystego</a:t>
            </a:r>
            <a:r>
              <a:rPr lang="pl-PL" sz="3600" b="1" dirty="0">
                <a:cs typeface="Calibri Light"/>
              </a:rPr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804954-0D31-4F63-8BA1-B729A33D2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49" y="1782981"/>
            <a:ext cx="4756005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pl-PL" sz="2400" dirty="0">
              <a:cs typeface="Calibri"/>
            </a:endParaRPr>
          </a:p>
          <a:p>
            <a:pPr marL="0" indent="0" algn="ctr">
              <a:buNone/>
            </a:pPr>
            <a:r>
              <a:rPr lang="pl-PL" sz="2400" dirty="0">
                <a:cs typeface="Calibri"/>
              </a:rPr>
              <a:t>"Celem jest uświadomienie wszystkim – na całym świecie -  jak wielka jest różnorodność i wartość języków ojczystych: regionalnych, narodowych, oficjalnych i nieoficjalnych, tych mających ogromny zasięg i tych użytkowanych tylko przez nielicznych". </a:t>
            </a: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/ze strony Narodowego Centrum Kultury/</a:t>
            </a:r>
            <a:endParaRPr lang="pl-PL" sz="2000" dirty="0">
              <a:cs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4">
            <a:extLst>
              <a:ext uri="{FF2B5EF4-FFF2-40B4-BE49-F238E27FC236}">
                <a16:creationId xmlns:a16="http://schemas.microsoft.com/office/drawing/2014/main" id="{B44DC13F-2537-4A4F-86AD-0964942C5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916415"/>
            <a:ext cx="6253212" cy="40950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83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68E85A-3FAF-42B5-960A-1DB698FA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cs typeface="Calibri Light"/>
              </a:rPr>
              <a:t>Akcje towarzyszące MDJO: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5A4AA0-6BCB-4357-B5FF-DF5E0CC0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38" y="1882061"/>
            <a:ext cx="6152286" cy="45072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  <a:ea typeface="+mn-lt"/>
                <a:cs typeface="+mn-lt"/>
              </a:rPr>
              <a:t>„Język polski jest ą-ę”</a:t>
            </a:r>
            <a:r>
              <a:rPr lang="pl-PL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pl-PL">
              <a:solidFill>
                <a:srgbClr val="FF0000"/>
              </a:solidFill>
              <a:cs typeface="Calibri"/>
            </a:endParaRP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2400" b="1" dirty="0">
                <a:ea typeface="+mn-lt"/>
                <a:cs typeface="+mn-lt"/>
              </a:rPr>
              <a:t>to kampania społeczna, która ma na celu uświadomienie Polakom, jak ważne jest używanie polskich znaków  w komunikacji internetowej i SMS-owej.</a:t>
            </a:r>
            <a:r>
              <a:rPr lang="pl-PL" sz="2400" dirty="0">
                <a:ea typeface="+mn-lt"/>
                <a:cs typeface="+mn-lt"/>
              </a:rPr>
              <a:t> </a:t>
            </a:r>
            <a:endParaRPr lang="pl-PL" sz="2400">
              <a:cs typeface="Calibri" panose="020F0502020204030204"/>
            </a:endParaRPr>
          </a:p>
          <a:p>
            <a:pPr marL="0" indent="0" algn="ctr">
              <a:buNone/>
            </a:pPr>
            <a:endParaRPr lang="pl-PL" sz="2400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rgbClr val="00B050"/>
                </a:solidFill>
                <a:latin typeface="Times New Roman"/>
                <a:ea typeface="+mn-lt"/>
                <a:cs typeface="+mn-lt"/>
              </a:rPr>
              <a:t>Znaki diakrytyczne są cechą wyróżniającą polszczyznę. Ich nieużywanie może być zagrożeniem dla języka polskiego oraz może prowadzić do jego zubożenia i osłabienia roli, jaką odgrywa w przekazywaniu polskiego dziedzictwa kulturowego.</a:t>
            </a:r>
            <a:r>
              <a:rPr lang="pl-PL" sz="2000" b="1" dirty="0">
                <a:solidFill>
                  <a:srgbClr val="00B050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pl-PL" sz="1700" dirty="0">
                <a:ea typeface="+mn-lt"/>
                <a:cs typeface="+mn-lt"/>
              </a:rPr>
              <a:t/>
            </a:r>
            <a:br>
              <a:rPr lang="pl-PL" sz="1700" dirty="0">
                <a:ea typeface="+mn-lt"/>
                <a:cs typeface="+mn-lt"/>
              </a:rPr>
            </a:br>
            <a:r>
              <a:rPr lang="pl-PL" sz="1700" dirty="0">
                <a:ea typeface="+mn-lt"/>
                <a:cs typeface="+mn-lt"/>
              </a:rPr>
              <a:t> </a:t>
            </a:r>
            <a:br>
              <a:rPr lang="pl-PL" sz="1700" dirty="0">
                <a:ea typeface="+mn-lt"/>
                <a:cs typeface="+mn-lt"/>
              </a:rPr>
            </a:br>
            <a:endParaRPr lang="pl-PL" sz="1700">
              <a:ea typeface="+mn-lt"/>
              <a:cs typeface="+mn-lt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AC28012-C92C-441E-8B33-BCCB6296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822055"/>
            <a:ext cx="4788505" cy="248163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0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73DB27-5AE4-4E29-9F14-653363E3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00" y="723406"/>
            <a:ext cx="4125413" cy="48043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b="1" kern="1200" dirty="0">
                <a:latin typeface="Times New Roman"/>
                <a:cs typeface="Times New Roman"/>
              </a:rPr>
              <a:t>Polskie </a:t>
            </a:r>
            <a:r>
              <a:rPr lang="en-US" sz="6400" b="1" kern="1200" dirty="0" err="1">
                <a:latin typeface="Times New Roman"/>
                <a:cs typeface="Times New Roman"/>
              </a:rPr>
              <a:t>znaki</a:t>
            </a:r>
            <a:r>
              <a:rPr lang="en-US" sz="6400" b="1" dirty="0">
                <a:latin typeface="Times New Roman"/>
                <a:cs typeface="Times New Roman"/>
              </a:rPr>
              <a:t>, </a:t>
            </a:r>
            <a:r>
              <a:rPr lang="en-US" sz="6400" b="1" dirty="0">
                <a:latin typeface="Times New Roman"/>
              </a:rPr>
              <a:t/>
            </a:r>
            <a:br>
              <a:rPr lang="en-US" sz="6400" b="1" dirty="0">
                <a:latin typeface="Times New Roman"/>
              </a:rPr>
            </a:br>
            <a:r>
              <a:rPr lang="en-US" sz="6400" b="1" dirty="0" err="1">
                <a:latin typeface="Times New Roman"/>
                <a:cs typeface="Times New Roman"/>
              </a:rPr>
              <a:t>czyli</a:t>
            </a:r>
            <a:r>
              <a:rPr lang="en-US" sz="6400" b="1" dirty="0">
                <a:latin typeface="Times New Roman"/>
                <a:cs typeface="Times New Roman"/>
              </a:rPr>
              <a:t> JAKIE?</a:t>
            </a:r>
            <a:endParaRPr lang="en-US" sz="6400" b="1" kern="1200" dirty="0">
              <a:latin typeface="Times New Roman"/>
              <a:cs typeface="Times New Roman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0A2DD91-58BF-4636-9210-57C85AC84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1248946"/>
            <a:ext cx="6631341" cy="43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3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Panoramiczny</PresentationFormat>
  <Paragraphs>57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Motyw pakietu Office</vt:lpstr>
      <vt:lpstr>Tydzień Języka Polskiego 28 lutego – 4 marca</vt:lpstr>
      <vt:lpstr> Tydzień Języka Polskiego  jest obchodzony w naszej szkole z okazji  Międzynarodowego Dnia Języka Ojczystego. </vt:lpstr>
      <vt:lpstr>Prezentacja programu PowerPoint</vt:lpstr>
      <vt:lpstr>HISTORIA MDJO</vt:lpstr>
      <vt:lpstr>Prezentacja programu PowerPoint</vt:lpstr>
      <vt:lpstr>Prezentacja programu PowerPoint</vt:lpstr>
      <vt:lpstr>Dlaczego obchodzimy  Międzynarodowy Dzień Języka Ojczystego?</vt:lpstr>
      <vt:lpstr>Akcje towarzyszące MDJO:</vt:lpstr>
      <vt:lpstr>Polskie znaki,  czyli JAKIE?</vt:lpstr>
      <vt:lpstr>Prezentacja programu PowerPoint</vt:lpstr>
      <vt:lpstr>Akcje towarzyszące MDJO:</vt:lpstr>
      <vt:lpstr>Działania w ramach Tygodnia Języka Polskiego  w naszej szkole:</vt:lpstr>
      <vt:lpstr>Prezentacja programu PowerPoint</vt:lpstr>
      <vt:lpstr>Działania w ramach  Tygodnia Języka Polskiego: </vt:lpstr>
      <vt:lpstr>Działania w ramach Tygodnia Języka Polskiego:</vt:lpstr>
      <vt:lpstr>Działania w ramach  Tygodnia Języka Polskiego:</vt:lpstr>
      <vt:lpstr>Zapraszamy do aktywnego uczestnictwa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Domowy</dc:creator>
  <cp:lastModifiedBy>Domowy</cp:lastModifiedBy>
  <cp:revision>351</cp:revision>
  <dcterms:created xsi:type="dcterms:W3CDTF">2022-02-26T13:12:41Z</dcterms:created>
  <dcterms:modified xsi:type="dcterms:W3CDTF">2022-02-26T14:51:51Z</dcterms:modified>
</cp:coreProperties>
</file>