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861FAF-50BE-43B3-ADF2-5B5B3396FDCF}" v="200" dt="2023-01-12T16:16:27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91667" y="1517904"/>
            <a:ext cx="5370237" cy="2796945"/>
          </a:xfrm>
        </p:spPr>
        <p:txBody>
          <a:bodyPr anchor="ctr">
            <a:normAutofit/>
          </a:bodyPr>
          <a:lstStyle/>
          <a:p>
            <a:pPr algn="l"/>
            <a:r>
              <a:rPr lang="pl-PL" dirty="0">
                <a:cs typeface="Calibri Light"/>
              </a:rPr>
              <a:t>WIEWIÓRKI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91667" y="4479369"/>
            <a:ext cx="5370237" cy="118991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l-PL" dirty="0">
                <a:cs typeface="Calibri"/>
              </a:rPr>
              <a:t>Oliwia Baziuk i Olivia Wycichowska</a:t>
            </a:r>
            <a:endParaRPr lang="pl-PL"/>
          </a:p>
        </p:txBody>
      </p:sp>
      <p:pic>
        <p:nvPicPr>
          <p:cNvPr id="4" name="Picture 3" descr="Squirrel on a rock">
            <a:extLst>
              <a:ext uri="{FF2B5EF4-FFF2-40B4-BE49-F238E27FC236}">
                <a16:creationId xmlns:a16="http://schemas.microsoft.com/office/drawing/2014/main" id="{F0CF6087-1B78-190A-6670-8B0CE2CD5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7" r="27333" b="2"/>
          <a:stretch/>
        </p:blipFill>
        <p:spPr>
          <a:xfrm>
            <a:off x="762000" y="762000"/>
            <a:ext cx="389092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D5F548-E589-4E8A-17B5-4D137D85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GDZIE ŻYJĄ WIEWIÓRKI?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73CBA4-00FB-10B5-E2CF-27599D69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009972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l-PL" sz="2000" i="1" dirty="0">
                <a:latin typeface="Consolas"/>
                <a:ea typeface="+mn-lt"/>
                <a:cs typeface="+mn-lt"/>
              </a:rPr>
              <a:t>Zamieszkuje gniazda ptaków lub buduje je sama z trawy i drobnych gałązek i wyściela mchami, a w dziupli trzyma swoje zapasy. Gniazda buduje w koronach drzew, zwykle w rozwidleniu gałęzi. Gniazda te mają jeden wejściowy otwór. Jest aktywna w dzień. Jej pożywienie stanowią nasiona, pędy, grzyby, owoce, ale także owady, jaja i pisklęta. Gromadzi zapasy żywności, np. zakopując nasiona – przyczynia się w ten sposób do rozsiewu nasion drzew. Zaobserwowano też, że na gałęziach drzew suszy grzyby. Długi, puszysty ogon odgrywa ważną rolę podczas skoków – stabilizuje kierunek lotu. Ostre pazury pomagają jej wspinać się po drzewach.</a:t>
            </a:r>
            <a:endParaRPr lang="pl-PL" sz="2000" i="1">
              <a:latin typeface="Consola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60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314538-9852-532F-423D-01467DB5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OCHRONA WIEWIÓREK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5636E1-3B47-0A85-8075-8ED863D0B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l-PL" i="1" dirty="0">
                <a:latin typeface="Consolas"/>
                <a:ea typeface="+mn-lt"/>
                <a:cs typeface="+mn-lt"/>
              </a:rPr>
              <a:t>W Polsce podlega częściowej ochronie. Na Wyspach Brytyjskich oraz w północnych Włoszech wiewiórka pospolita zagrożona jest z powodu ekspansji wiewiórki szarej, inwazyjnego gatunku sprowadzonego z Ameryki Północnej. </a:t>
            </a:r>
            <a:endParaRPr lang="pl-PL" i="1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8091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916E18-88BE-4DEB-0C53-2A4BA236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  <a:p>
            <a:r>
              <a:rPr lang="pl-PL" dirty="0">
                <a:solidFill>
                  <a:schemeClr val="bg1"/>
                </a:solidFill>
                <a:ea typeface="+mj-lt"/>
                <a:cs typeface="+mj-lt"/>
              </a:rPr>
              <a:t>Co jedzą wiewiórki?</a:t>
            </a:r>
            <a:endParaRPr lang="pl-PL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0D1B00-5CAA-6B79-63C7-FD5AE3883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i="1" dirty="0">
                <a:latin typeface="Consolas"/>
                <a:ea typeface="+mn-lt"/>
                <a:cs typeface="+mn-lt"/>
              </a:rPr>
              <a:t>Wiewiórki jedzą głównie pączki roślin, orzechy oraz nasiona, nie gardzą również kasztanami i różnymi gatunkami grzybów. Zanim nadejdzie zima, wiewiórki robią zapasy żywności w licznych skrytkach rozmieszczonych w pobliżu ich siedliska, by wrócić po nie podczas zimowych miesięcy.</a:t>
            </a:r>
            <a:endParaRPr lang="pl-PL" i="1">
              <a:latin typeface="Consola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14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2B001C-3088-6B1F-AB5C-110EA090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Ile żyje wiewiórka?</a:t>
            </a:r>
            <a:endParaRPr lang="pl-PL">
              <a:solidFill>
                <a:srgbClr val="FFFFFF"/>
              </a:solidFill>
              <a:cs typeface="Calibri Light"/>
            </a:endParaRPr>
          </a:p>
          <a:p>
            <a:endParaRPr lang="pl-PL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C45B5A-052E-9757-4B7D-C53B899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i="1" dirty="0">
                <a:ea typeface="+mn-lt"/>
                <a:cs typeface="+mn-lt"/>
              </a:rPr>
              <a:t>Wiewiórki żyjące na wolności potrafią osiągnąć nawet 6 lat. Niestety większość osobników nie dożywa nawet swoich pierwszych urodzin. Ten problem szczególnie dotyczy wiewiórek mieszkających w okolicy terenów zurbanizowanych. Główną przyczyną wczesnych zgonów są potrącenia przez samochód, czy głód. Zdecydowanie dłużej żyją w niewoli - nawet do 15 lat.</a:t>
            </a:r>
            <a:endParaRPr lang="pl-PL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99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64B8E0-6DE9-96FD-28C4-BE305F93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pl-PL" sz="5600">
                <a:cs typeface="Calibri Light"/>
              </a:rPr>
              <a:t>Jak wyglądają?</a:t>
            </a:r>
            <a:endParaRPr lang="pl-PL" sz="56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wiewiórka, podłoże, zewnętrzne, ssak&#10;&#10;Opis wygenerowany automatycznie">
            <a:extLst>
              <a:ext uri="{FF2B5EF4-FFF2-40B4-BE49-F238E27FC236}">
                <a16:creationId xmlns:a16="http://schemas.microsoft.com/office/drawing/2014/main" id="{85228B49-6DEE-A6F2-6B51-5C16C9968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270233" y="525930"/>
            <a:ext cx="5808040" cy="5808040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57B37D-2175-77D2-2E17-A2D63294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Autofit/>
          </a:bodyPr>
          <a:lstStyle/>
          <a:p>
            <a:r>
              <a:rPr lang="pl-PL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ea typeface="+mn-lt"/>
                <a:cs typeface="+mn-lt"/>
              </a:rPr>
              <a:t>Gatunek gryzonia z rodziny wiewiórkowatych (Sciuridae). Osiąga długość ciała 20–24 cm i ogona 17–20 cm, masa ciała 200–300 gramów. Jest typowym zwierzęciem nadrzewnym. Grzbiet ubarwiony ma na kolor od rudego do ciemnobrązowego, spód ciała jest biały.</a:t>
            </a:r>
            <a:endParaRPr lang="pl-PL" sz="2000" i="1">
              <a:solidFill>
                <a:schemeClr val="tx1">
                  <a:lumMod val="95000"/>
                  <a:lumOff val="5000"/>
                </a:schemeClr>
              </a:solidFill>
              <a:latin typeface="Consolas"/>
            </a:endParaRPr>
          </a:p>
        </p:txBody>
      </p:sp>
      <p:sp>
        <p:nvSpPr>
          <p:cNvPr id="25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7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59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84BECF-9AB2-68F6-B483-018FFF2A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sz="4100">
                <a:solidFill>
                  <a:srgbClr val="FFFFFF"/>
                </a:solidFill>
                <a:cs typeface="Calibri Light"/>
              </a:rPr>
              <a:t>CIEKAWOSTKI</a:t>
            </a:r>
            <a:endParaRPr lang="pl-PL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B9C85C-2F71-B6EE-D03C-73472B15F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200" i="1" dirty="0">
                <a:ea typeface="+mn-lt"/>
                <a:cs typeface="+mn-lt"/>
              </a:rPr>
              <a:t>1. Na świecie istnieje ponad 265 gatunków wiewiórek.</a:t>
            </a:r>
            <a:endParaRPr lang="pl-PL" sz="2200" i="1" dirty="0">
              <a:cs typeface="Calibri" panose="020F0502020204030204"/>
            </a:endParaRPr>
          </a:p>
          <a:p>
            <a:r>
              <a:rPr lang="pl-PL" sz="2200" i="1" dirty="0">
                <a:ea typeface="+mn-lt"/>
                <a:cs typeface="+mn-lt"/>
              </a:rPr>
              <a:t>2. Kiedy wiewiórki czują się zagrożone, uciekają w zygzakowaty sposób. To niezwykle użyteczna strategia ucieczki przed jastrzębiami i innymi drapieżnikami. </a:t>
            </a:r>
            <a:endParaRPr lang="pl-PL" sz="2200" i="1" dirty="0">
              <a:cs typeface="Calibri"/>
            </a:endParaRPr>
          </a:p>
          <a:p>
            <a:r>
              <a:rPr lang="pl-PL" sz="2200" i="1" dirty="0">
                <a:ea typeface="+mn-lt"/>
                <a:cs typeface="+mn-lt"/>
              </a:rPr>
              <a:t>3. W języku greckim słowo „wiewiórka” oznacza „cienisty ogon”.</a:t>
            </a:r>
            <a:endParaRPr lang="pl-PL" sz="2200" i="1" dirty="0">
              <a:cs typeface="Calibri"/>
            </a:endParaRPr>
          </a:p>
          <a:p>
            <a:r>
              <a:rPr lang="pl-PL" sz="2200" i="1" dirty="0">
                <a:ea typeface="+mn-lt"/>
                <a:cs typeface="+mn-lt"/>
              </a:rPr>
              <a:t>4. Wiewiórki mają na przednich łapach 4 palce, które są niezwykle ostre i służą do chwytania kory drzew podczas wspinaczki. Mają też 5 palców u tylnych łap.</a:t>
            </a:r>
            <a:endParaRPr lang="pl-PL" sz="2200" i="1" dirty="0">
              <a:cs typeface="Calibri"/>
            </a:endParaRPr>
          </a:p>
          <a:p>
            <a:r>
              <a:rPr lang="pl-PL" sz="2200" i="1" dirty="0">
                <a:ea typeface="+mn-lt"/>
                <a:cs typeface="+mn-lt"/>
              </a:rPr>
              <a:t>5. Wiewiórki potrafią skakać na odległość do 6 metrów. Mają długie, umięśnione tylne nogi i krótkie przednie, które współpracują ze sobą, pomagając w skokach.</a:t>
            </a:r>
            <a:br>
              <a:rPr lang="en-US" sz="2200" dirty="0"/>
            </a:br>
            <a:endParaRPr lang="en-US" sz="2200">
              <a:cs typeface="Calibri" panose="020F0502020204030204"/>
            </a:endParaRPr>
          </a:p>
          <a:p>
            <a:endParaRPr lang="pl-PL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68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FBC9D8-78D7-F9F8-812E-0743184C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pl-PL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75A67E-CC96-F77C-F584-7E6E88FF6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962456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6000" dirty="0">
                <a:cs typeface="Calibri"/>
              </a:rPr>
              <a:t>DZIĘKUJEMY ZA UWAGĘ</a:t>
            </a:r>
          </a:p>
          <a:p>
            <a:endParaRPr lang="pl-PL" sz="2200">
              <a:cs typeface="Calibri"/>
            </a:endParaRPr>
          </a:p>
        </p:txBody>
      </p:sp>
      <p:pic>
        <p:nvPicPr>
          <p:cNvPr id="5" name="Obraz 5" descr="Obraz zawierający clipart&#10;&#10;Opis wygenerowany automatycznie">
            <a:extLst>
              <a:ext uri="{FF2B5EF4-FFF2-40B4-BE49-F238E27FC236}">
                <a16:creationId xmlns:a16="http://schemas.microsoft.com/office/drawing/2014/main" id="{C2DC7158-A007-9D0F-A57E-F43571A13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84070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WIEWIÓRKI</vt:lpstr>
      <vt:lpstr>GDZIE ŻYJĄ WIEWIÓRKI?</vt:lpstr>
      <vt:lpstr>OCHRONA WIEWIÓREK</vt:lpstr>
      <vt:lpstr> Co jedzą wiewiórki?</vt:lpstr>
      <vt:lpstr>Ile żyje wiewiórka? </vt:lpstr>
      <vt:lpstr>Jak wyglądają?</vt:lpstr>
      <vt:lpstr>CIEKAWOSTKI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101</cp:revision>
  <dcterms:created xsi:type="dcterms:W3CDTF">2023-01-12T15:23:07Z</dcterms:created>
  <dcterms:modified xsi:type="dcterms:W3CDTF">2023-01-16T11:02:28Z</dcterms:modified>
</cp:coreProperties>
</file>