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5" r:id="rId6"/>
    <p:sldId id="262" r:id="rId7"/>
    <p:sldId id="259" r:id="rId8"/>
    <p:sldId id="264" r:id="rId9"/>
    <p:sldId id="267"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EEC75-35CF-1C43-ADDE-419968D80D2A}" v="282" dt="2023-01-08T11:09:05.923"/>
    <p1510:client id="{90BE331A-9EEF-4AFC-A87A-C0ADB459B575}" v="390" dt="2023-01-06T10:56:20.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7" d="100"/>
          <a:sy n="87" d="100"/>
        </p:scale>
        <p:origin x="-346"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F98AA868-8872-43E4-8C98-D34DABD1FD38}" type="datetimeFigureOut">
              <a:rPr lang="pl-PL" smtClean="0"/>
              <a:t>11.01.2023</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C77C6C3F-668B-4AF5-BFA9-0F657EB068D6}" type="slidenum">
              <a:rPr lang="pl-PL" smtClean="0"/>
              <a:t>‹#›</a:t>
            </a:fld>
            <a:endParaRPr lang="pl-PL"/>
          </a:p>
        </p:txBody>
      </p:sp>
      <p:sp>
        <p:nvSpPr>
          <p:cNvPr id="7" name="Prostokąt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98AA868-8872-43E4-8C98-D34DABD1FD38}" type="datetimeFigureOut">
              <a:rPr lang="pl-PL" smtClean="0"/>
              <a:t>11.01.2023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42"/>
            <a:ext cx="268224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219200" y="274641"/>
            <a:ext cx="7416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98AA868-8872-43E4-8C98-D34DABD1FD38}" type="datetimeFigureOut">
              <a:rPr lang="pl-PL" smtClean="0"/>
              <a:t>11.01.2023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F98AA868-8872-43E4-8C98-D34DABD1FD38}" type="datetimeFigureOut">
              <a:rPr lang="pl-PL" smtClean="0"/>
              <a:t>11.01.2023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
        <p:nvSpPr>
          <p:cNvPr id="8" name="Symbol zastępczy zawartości 7"/>
          <p:cNvSpPr>
            <a:spLocks noGrp="1"/>
          </p:cNvSpPr>
          <p:nvPr>
            <p:ph sz="quarter" idx="1"/>
          </p:nvPr>
        </p:nvSpPr>
        <p:spPr>
          <a:xfrm>
            <a:off x="1219200" y="1447800"/>
            <a:ext cx="103632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11.01.2023</a:t>
            </a:fld>
            <a:endParaRPr lang="pl-PL"/>
          </a:p>
        </p:txBody>
      </p:sp>
      <p:sp>
        <p:nvSpPr>
          <p:cNvPr id="5" name="Symbol zastępczy stopki 4"/>
          <p:cNvSpPr>
            <a:spLocks noGrp="1"/>
          </p:cNvSpPr>
          <p:nvPr>
            <p:ph type="ftr" sz="quarter" idx="11"/>
          </p:nvPr>
        </p:nvSpPr>
        <p:spPr>
          <a:xfrm>
            <a:off x="1066800" y="6172200"/>
            <a:ext cx="5334000" cy="457200"/>
          </a:xfrm>
        </p:spPr>
        <p:txBody>
          <a:bodyPr/>
          <a:lstStyle/>
          <a:p>
            <a:endParaRPr lang="pl-PL"/>
          </a:p>
        </p:txBody>
      </p:sp>
      <p:sp>
        <p:nvSpPr>
          <p:cNvPr id="7" name="Prostokąt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95072" y="6208776"/>
            <a:ext cx="609600" cy="457200"/>
          </a:xfrm>
        </p:spPr>
        <p:txBody>
          <a:bodyPr/>
          <a:lstStyle/>
          <a:p>
            <a:fld id="{C77C6C3F-668B-4AF5-BFA9-0F657EB068D6}"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F98AA868-8872-43E4-8C98-D34DABD1FD38}" type="datetimeFigureOut">
              <a:rPr lang="pl-PL" smtClean="0"/>
              <a:t>11.01.2023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
        <p:nvSpPr>
          <p:cNvPr id="9" name="Symbol zastępczy zawartości 8"/>
          <p:cNvSpPr>
            <a:spLocks noGrp="1"/>
          </p:cNvSpPr>
          <p:nvPr>
            <p:ph sz="quarter" idx="1"/>
          </p:nvPr>
        </p:nvSpPr>
        <p:spPr>
          <a:xfrm>
            <a:off x="1219200" y="1447800"/>
            <a:ext cx="499872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6578600" y="1447800"/>
            <a:ext cx="499872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219200" y="273050"/>
            <a:ext cx="103632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F98AA868-8872-43E4-8C98-D34DABD1FD38}" type="datetimeFigureOut">
              <a:rPr lang="pl-PL" smtClean="0"/>
              <a:t>11.01.2023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
        <p:nvSpPr>
          <p:cNvPr id="11" name="Symbol zastępczy zawartości 10"/>
          <p:cNvSpPr>
            <a:spLocks noGrp="1"/>
          </p:cNvSpPr>
          <p:nvPr>
            <p:ph sz="half" idx="2"/>
          </p:nvPr>
        </p:nvSpPr>
        <p:spPr>
          <a:xfrm>
            <a:off x="1219200" y="2247900"/>
            <a:ext cx="49784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6604000" y="2247900"/>
            <a:ext cx="49784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F98AA868-8872-43E4-8C98-D34DABD1FD38}" type="datetimeFigureOut">
              <a:rPr lang="pl-PL" smtClean="0"/>
              <a:t>11.01.2023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11.01.2023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219200" y="273050"/>
            <a:ext cx="103632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11.01.2023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
        <p:nvSpPr>
          <p:cNvPr id="11" name="Symbol zastępczy zawartości 10"/>
          <p:cNvSpPr>
            <a:spLocks noGrp="1"/>
          </p:cNvSpPr>
          <p:nvPr>
            <p:ph sz="quarter" idx="1"/>
          </p:nvPr>
        </p:nvSpPr>
        <p:spPr>
          <a:xfrm>
            <a:off x="3962400" y="1600200"/>
            <a:ext cx="7620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11.01.2023</a:t>
            </a:fld>
            <a:endParaRPr lang="pl-PL"/>
          </a:p>
        </p:txBody>
      </p:sp>
      <p:sp>
        <p:nvSpPr>
          <p:cNvPr id="6" name="Symbol zastępczy stopki 5"/>
          <p:cNvSpPr>
            <a:spLocks noGrp="1"/>
          </p:cNvSpPr>
          <p:nvPr>
            <p:ph type="ftr" sz="quarter" idx="11"/>
          </p:nvPr>
        </p:nvSpPr>
        <p:spPr>
          <a:xfrm>
            <a:off x="1219200" y="6172200"/>
            <a:ext cx="5181600" cy="457200"/>
          </a:xfrm>
        </p:spPr>
        <p:txBody>
          <a:bodyPr/>
          <a:lstStyle/>
          <a:p>
            <a:endParaRPr lang="pl-PL"/>
          </a:p>
        </p:txBody>
      </p:sp>
      <p:sp>
        <p:nvSpPr>
          <p:cNvPr id="7" name="Symbol zastępczy numeru slajdu 6"/>
          <p:cNvSpPr>
            <a:spLocks noGrp="1"/>
          </p:cNvSpPr>
          <p:nvPr>
            <p:ph type="sldNum" sz="quarter" idx="12"/>
          </p:nvPr>
        </p:nvSpPr>
        <p:spPr>
          <a:xfrm>
            <a:off x="195072" y="6208776"/>
            <a:ext cx="609600" cy="457200"/>
          </a:xfrm>
        </p:spPr>
        <p:txBody>
          <a:bodyPr/>
          <a:lstStyle/>
          <a:p>
            <a:fld id="{C77C6C3F-668B-4AF5-BFA9-0F657EB068D6}" type="slidenum">
              <a:rPr lang="pl-PL" smtClean="0"/>
              <a:t>‹#›</a:t>
            </a:fld>
            <a:endParaRPr lang="pl-PL"/>
          </a:p>
        </p:txBody>
      </p:sp>
      <p:sp>
        <p:nvSpPr>
          <p:cNvPr id="11" name="Prostokąt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F98AA868-8872-43E4-8C98-D34DABD1FD38}" type="datetimeFigureOut">
              <a:rPr lang="pl-PL" smtClean="0"/>
              <a:t>11.01.2023</a:t>
            </a:fld>
            <a:endParaRPr lang="pl-PL"/>
          </a:p>
        </p:txBody>
      </p:sp>
      <p:sp>
        <p:nvSpPr>
          <p:cNvPr id="3" name="Symbol zastępczy stopki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77C6C3F-668B-4AF5-BFA9-0F657EB068D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olska-org.pl/515675,Glogow,Park_Poludniowy.html" TargetMode="External"/><Relationship Id="rId2" Type="http://schemas.openxmlformats.org/officeDocument/2006/relationships/hyperlink" Target="http://www.glogow.pl/turystyka/index.php/77-turystyka-aktualnosci/2008-park-poludniowy" TargetMode="External"/><Relationship Id="rId1" Type="http://schemas.openxmlformats.org/officeDocument/2006/relationships/slideLayout" Target="../slideLayouts/slideLayout1.xml"/><Relationship Id="rId4" Type="http://schemas.openxmlformats.org/officeDocument/2006/relationships/hyperlink" Target="https://glogow.naszemiasto.pl/tag/park-poludniowy-glog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drzewo, podłoże, zewnętrzne, budynek&#10;&#10;Opis wygenerowany automatycznie">
            <a:extLst>
              <a:ext uri="{FF2B5EF4-FFF2-40B4-BE49-F238E27FC236}">
                <a16:creationId xmlns:a16="http://schemas.microsoft.com/office/drawing/2014/main" xmlns="" id="{64122739-C4AA-3F18-9B1E-9FFF5C527AB0}"/>
              </a:ext>
            </a:extLst>
          </p:cNvPr>
          <p:cNvPicPr>
            <a:picLocks noChangeAspect="1"/>
          </p:cNvPicPr>
          <p:nvPr/>
        </p:nvPicPr>
        <p:blipFill rotWithShape="1">
          <a:blip r:embed="rId2">
            <a:alphaModFix/>
          </a:blip>
          <a:srcRect b="19065"/>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D38A241E-0395-41E5-8607-BAA2799A4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odtytuł 2"/>
          <p:cNvSpPr>
            <a:spLocks noGrp="1"/>
          </p:cNvSpPr>
          <p:nvPr>
            <p:ph type="subTitle" idx="1"/>
          </p:nvPr>
        </p:nvSpPr>
        <p:spPr>
          <a:xfrm>
            <a:off x="8458200" y="5154168"/>
            <a:ext cx="2892986" cy="1261872"/>
          </a:xfrm>
        </p:spPr>
        <p:txBody>
          <a:bodyPr vert="horz" lIns="91440" tIns="45720" rIns="91440" bIns="45720" rtlCol="0" anchor="ctr">
            <a:normAutofit/>
          </a:bodyPr>
          <a:lstStyle/>
          <a:p>
            <a:pPr algn="l"/>
            <a:r>
              <a:rPr lang="pl-PL" sz="2000" dirty="0">
                <a:solidFill>
                  <a:schemeClr val="tx2"/>
                </a:solidFill>
                <a:cs typeface="Calibri"/>
              </a:rPr>
              <a:t>Hania </a:t>
            </a:r>
          </a:p>
          <a:p>
            <a:pPr algn="l"/>
            <a:r>
              <a:rPr lang="pl-PL" sz="2000" dirty="0">
                <a:solidFill>
                  <a:schemeClr val="tx2"/>
                </a:solidFill>
                <a:cs typeface="Calibri"/>
              </a:rPr>
              <a:t>6e</a:t>
            </a:r>
          </a:p>
        </p:txBody>
      </p:sp>
      <p:sp>
        <p:nvSpPr>
          <p:cNvPr id="2" name="Tytuł 1"/>
          <p:cNvSpPr>
            <a:spLocks noGrp="1"/>
          </p:cNvSpPr>
          <p:nvPr>
            <p:ph type="ctrTitle"/>
          </p:nvPr>
        </p:nvSpPr>
        <p:spPr>
          <a:xfrm>
            <a:off x="969264" y="5154168"/>
            <a:ext cx="6973204" cy="1261872"/>
          </a:xfrm>
        </p:spPr>
        <p:txBody>
          <a:bodyPr anchor="ctr">
            <a:normAutofit fontScale="90000"/>
          </a:bodyPr>
          <a:lstStyle/>
          <a:p>
            <a:pPr algn="l"/>
            <a:r>
              <a:rPr lang="pl-PL" sz="4100" dirty="0">
                <a:solidFill>
                  <a:schemeClr val="tx1">
                    <a:lumMod val="85000"/>
                    <a:lumOff val="15000"/>
                  </a:schemeClr>
                </a:solidFill>
                <a:cs typeface="Calibri Light"/>
              </a:rPr>
              <a:t>Park </a:t>
            </a:r>
            <a:r>
              <a:rPr lang="pl-PL" sz="4100" dirty="0" smtClean="0">
                <a:solidFill>
                  <a:schemeClr val="tx1">
                    <a:lumMod val="85000"/>
                    <a:lumOff val="15000"/>
                  </a:schemeClr>
                </a:solidFill>
                <a:cs typeface="Calibri Light"/>
              </a:rPr>
              <a:t>Południowy</a:t>
            </a:r>
            <a:r>
              <a:rPr lang="pl-PL" sz="4100" dirty="0">
                <a:cs typeface="Calibri Light"/>
              </a:rPr>
              <a:t/>
            </a:r>
            <a:br>
              <a:rPr lang="pl-PL" sz="4100" dirty="0">
                <a:cs typeface="Calibri Light"/>
              </a:rPr>
            </a:br>
            <a:r>
              <a:rPr lang="pl-PL" sz="4100" dirty="0" smtClean="0">
                <a:cs typeface="Calibri Light"/>
              </a:rPr>
              <a:t>G</a:t>
            </a:r>
            <a:r>
              <a:rPr lang="pl-PL" sz="4100" dirty="0" smtClean="0">
                <a:solidFill>
                  <a:schemeClr val="tx1">
                    <a:lumMod val="85000"/>
                    <a:lumOff val="15000"/>
                  </a:schemeClr>
                </a:solidFill>
                <a:cs typeface="Calibri Light" panose="020F0302020204030204"/>
              </a:rPr>
              <a:t>łogów</a:t>
            </a:r>
            <a:endParaRPr lang="pl-PL" sz="4100" dirty="0">
              <a:solidFill>
                <a:schemeClr val="tx1">
                  <a:lumMod val="85000"/>
                  <a:lumOff val="15000"/>
                </a:schemeClr>
              </a:solidFill>
              <a:cs typeface="Calibri Light" panose="020F0302020204030204"/>
            </a:endParaRPr>
          </a:p>
        </p:txBody>
      </p:sp>
      <p:cxnSp>
        <p:nvCxnSpPr>
          <p:cNvPr id="11" name="Straight Connector 10">
            <a:extLst>
              <a:ext uri="{FF2B5EF4-FFF2-40B4-BE49-F238E27FC236}">
                <a16:creationId xmlns:a16="http://schemas.microsoft.com/office/drawing/2014/main" xmlns="" id="{CE352288-84AD-4CA8-BCD5-76C29D34E1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82676CB-A2DC-B119-5B14-57880960F43A}"/>
              </a:ext>
            </a:extLst>
          </p:cNvPr>
          <p:cNvSpPr>
            <a:spLocks noGrp="1"/>
          </p:cNvSpPr>
          <p:nvPr>
            <p:ph type="title"/>
          </p:nvPr>
        </p:nvSpPr>
        <p:spPr>
          <a:xfrm>
            <a:off x="6289158" y="803325"/>
            <a:ext cx="5259707" cy="1325563"/>
          </a:xfrm>
        </p:spPr>
        <p:txBody>
          <a:bodyPr>
            <a:normAutofit/>
          </a:bodyPr>
          <a:lstStyle/>
          <a:p>
            <a:r>
              <a:rPr lang="pl-PL" dirty="0">
                <a:cs typeface="Calibri Light"/>
              </a:rPr>
              <a:t>Patronat </a:t>
            </a:r>
            <a:endParaRPr lang="pl-PL" dirty="0"/>
          </a:p>
        </p:txBody>
      </p:sp>
      <p:sp>
        <p:nvSpPr>
          <p:cNvPr id="3" name="Symbol zastępczy zawartości 2">
            <a:extLst>
              <a:ext uri="{FF2B5EF4-FFF2-40B4-BE49-F238E27FC236}">
                <a16:creationId xmlns:a16="http://schemas.microsoft.com/office/drawing/2014/main" xmlns="" id="{63869CFA-C0CD-03E1-05CB-4518CDE1B6C4}"/>
              </a:ext>
            </a:extLst>
          </p:cNvPr>
          <p:cNvSpPr>
            <a:spLocks noGrp="1"/>
          </p:cNvSpPr>
          <p:nvPr>
            <p:ph sz="quarter" idx="1"/>
          </p:nvPr>
        </p:nvSpPr>
        <p:spPr>
          <a:xfrm>
            <a:off x="6289158" y="2279018"/>
            <a:ext cx="5259714" cy="3375920"/>
          </a:xfrm>
        </p:spPr>
        <p:txBody>
          <a:bodyPr vert="horz" lIns="91440" tIns="45720" rIns="91440" bIns="45720" rtlCol="0" anchor="t">
            <a:normAutofit/>
          </a:bodyPr>
          <a:lstStyle/>
          <a:p>
            <a:r>
              <a:rPr lang="pl-PL" sz="1800" dirty="0">
                <a:cs typeface="Calibri"/>
              </a:rPr>
              <a:t>Dnia 28 listopada 2022 roku nasza szkoła objęła patronatem Park Południowy,  w którym prezydent  naszego miasta Rafael  </a:t>
            </a:r>
            <a:r>
              <a:rPr lang="pl-PL" sz="1800" dirty="0" err="1">
                <a:cs typeface="Calibri"/>
              </a:rPr>
              <a:t>Rokaszewicz</a:t>
            </a:r>
            <a:r>
              <a:rPr lang="pl-PL" sz="1800" dirty="0">
                <a:cs typeface="Calibri"/>
              </a:rPr>
              <a:t> razem z dyrektorem naszej szkoły Pawłem Jamrozem zasadzili symboliczne drzewo.</a:t>
            </a:r>
            <a:endParaRPr lang="pl-PL" sz="1800" dirty="0"/>
          </a:p>
        </p:txBody>
      </p:sp>
      <p:sp>
        <p:nvSpPr>
          <p:cNvPr id="13" name="Freeform: Shape 8">
            <a:extLst>
              <a:ext uri="{FF2B5EF4-FFF2-40B4-BE49-F238E27FC236}">
                <a16:creationId xmlns:a16="http://schemas.microsoft.com/office/drawing/2014/main" xmlns="" id="{357DD0D3-F869-46D0-944C-6EC60E19E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Obraz 4" descr="Obraz zawierający tekst, drzewo, zewnętrzne, niebieski&#10;&#10;Opis wygenerowany automatycznie">
            <a:extLst>
              <a:ext uri="{FF2B5EF4-FFF2-40B4-BE49-F238E27FC236}">
                <a16:creationId xmlns:a16="http://schemas.microsoft.com/office/drawing/2014/main" xmlns="" id="{478C98DB-75A9-280C-B04B-A9F2DC910160}"/>
              </a:ext>
            </a:extLst>
          </p:cNvPr>
          <p:cNvPicPr>
            <a:picLocks noChangeAspect="1"/>
          </p:cNvPicPr>
          <p:nvPr/>
        </p:nvPicPr>
        <p:blipFill rotWithShape="1">
          <a:blip r:embed="rId2"/>
          <a:srcRect l="15773" r="23943"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Tree>
    <p:extLst>
      <p:ext uri="{BB962C8B-B14F-4D97-AF65-F5344CB8AC3E}">
        <p14:creationId xmlns:p14="http://schemas.microsoft.com/office/powerpoint/2010/main" val="185956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60481A27-A0D5-7FDB-2554-775EA59D4EC3}"/>
              </a:ext>
            </a:extLst>
          </p:cNvPr>
          <p:cNvSpPr>
            <a:spLocks noGrp="1"/>
          </p:cNvSpPr>
          <p:nvPr>
            <p:ph type="title"/>
          </p:nvPr>
        </p:nvSpPr>
        <p:spPr>
          <a:xfrm>
            <a:off x="640080" y="325369"/>
            <a:ext cx="4368602" cy="1956841"/>
          </a:xfrm>
        </p:spPr>
        <p:txBody>
          <a:bodyPr anchor="b">
            <a:normAutofit/>
          </a:bodyPr>
          <a:lstStyle/>
          <a:p>
            <a:r>
              <a:rPr lang="pl-PL" sz="5400" dirty="0">
                <a:cs typeface="Calibri Light"/>
              </a:rPr>
              <a:t>Cmentarz</a:t>
            </a:r>
            <a:endParaRPr lang="pl-PL" sz="5400" dirty="0"/>
          </a:p>
        </p:txBody>
      </p:sp>
      <p:sp>
        <p:nvSpPr>
          <p:cNvPr id="6" name="Symbol zastępczy zawartości 5">
            <a:extLst>
              <a:ext uri="{FF2B5EF4-FFF2-40B4-BE49-F238E27FC236}">
                <a16:creationId xmlns:a16="http://schemas.microsoft.com/office/drawing/2014/main" xmlns="" id="{7E426258-6B4B-C3B7-A1AA-B2B83EE65EDF}"/>
              </a:ext>
            </a:extLst>
          </p:cNvPr>
          <p:cNvSpPr>
            <a:spLocks noGrp="1"/>
          </p:cNvSpPr>
          <p:nvPr>
            <p:ph sz="quarter" idx="1"/>
          </p:nvPr>
        </p:nvSpPr>
        <p:spPr>
          <a:xfrm>
            <a:off x="640080" y="2872899"/>
            <a:ext cx="4243589" cy="3320668"/>
          </a:xfrm>
        </p:spPr>
        <p:txBody>
          <a:bodyPr vert="horz" lIns="91440" tIns="45720" rIns="91440" bIns="45720" rtlCol="0" anchor="t">
            <a:normAutofit/>
          </a:bodyPr>
          <a:lstStyle/>
          <a:p>
            <a:r>
              <a:rPr lang="pl-PL" sz="2200" dirty="0">
                <a:ea typeface="+mn-lt"/>
                <a:cs typeface="+mn-lt"/>
              </a:rPr>
              <a:t>Park Południowy, </a:t>
            </a:r>
            <a:r>
              <a:rPr lang="pl-PL" sz="2200" dirty="0" smtClean="0">
                <a:ea typeface="+mn-lt"/>
                <a:cs typeface="+mn-lt"/>
              </a:rPr>
              <a:t> który nazywany </a:t>
            </a:r>
            <a:r>
              <a:rPr lang="pl-PL" sz="2200" dirty="0">
                <a:ea typeface="+mn-lt"/>
                <a:cs typeface="+mn-lt"/>
              </a:rPr>
              <a:t>jest potocznie </a:t>
            </a:r>
            <a:r>
              <a:rPr lang="pl-PL" sz="2200" dirty="0" smtClean="0">
                <a:ea typeface="+mn-lt"/>
                <a:cs typeface="+mn-lt"/>
              </a:rPr>
              <a:t>„niemieckim</a:t>
            </a:r>
            <a:r>
              <a:rPr lang="pl-PL" sz="2200" dirty="0">
                <a:ea typeface="+mn-lt"/>
                <a:cs typeface="+mn-lt"/>
              </a:rPr>
              <a:t>,, znajduje się przy skrzyżowaniu ulic Obrońców Pokoju i Piłsudskiego. Przed wojną był tu </a:t>
            </a:r>
            <a:r>
              <a:rPr lang="pl-PL" sz="2200" dirty="0" smtClean="0">
                <a:ea typeface="+mn-lt"/>
                <a:cs typeface="+mn-lt"/>
              </a:rPr>
              <a:t>cmentarz </a:t>
            </a:r>
            <a:r>
              <a:rPr lang="pl-PL" sz="2200" dirty="0">
                <a:ea typeface="+mn-lt"/>
                <a:cs typeface="+mn-lt"/>
              </a:rPr>
              <a:t>e</a:t>
            </a:r>
            <a:r>
              <a:rPr lang="pl-PL" sz="2200" dirty="0" smtClean="0">
                <a:ea typeface="+mn-lt"/>
                <a:cs typeface="+mn-lt"/>
              </a:rPr>
              <a:t>wangelicki</a:t>
            </a:r>
            <a:r>
              <a:rPr lang="pl-PL" sz="2200" dirty="0">
                <a:ea typeface="+mn-lt"/>
                <a:cs typeface="+mn-lt"/>
              </a:rPr>
              <a:t>.  Na nielicznych przedwojennych zdjęciach widać nagrobki, jak i okazałą kaplicę cmentarną.</a:t>
            </a:r>
            <a:endParaRPr lang="pl-PL" sz="2200" dirty="0"/>
          </a:p>
        </p:txBody>
      </p:sp>
      <p:sp>
        <p:nvSpPr>
          <p:cNvPr id="14"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7" descr="Obraz zawierający tekst, zewnętrzne, trawa&#10;&#10;Opis wygenerowany automatycznie">
            <a:extLst>
              <a:ext uri="{FF2B5EF4-FFF2-40B4-BE49-F238E27FC236}">
                <a16:creationId xmlns:a16="http://schemas.microsoft.com/office/drawing/2014/main" xmlns="" id="{C541E659-4BFC-D1CA-4533-D58BEC42BBD6}"/>
              </a:ext>
            </a:extLst>
          </p:cNvPr>
          <p:cNvPicPr>
            <a:picLocks noChangeAspect="1"/>
          </p:cNvPicPr>
          <p:nvPr/>
        </p:nvPicPr>
        <p:blipFill rotWithShape="1">
          <a:blip r:embed="rId2"/>
          <a:srcRect l="15616" r="2119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868583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3" descr="Obraz zawierający drzewo, zewnętrzne, las, zalesiony&#10;&#10;Opis wygenerowany automatycznie">
            <a:extLst>
              <a:ext uri="{FF2B5EF4-FFF2-40B4-BE49-F238E27FC236}">
                <a16:creationId xmlns:a16="http://schemas.microsoft.com/office/drawing/2014/main" xmlns="" id="{1FE2508A-2BD5-4C91-27FB-5ABBEA6AD525}"/>
              </a:ext>
            </a:extLst>
          </p:cNvPr>
          <p:cNvPicPr>
            <a:picLocks noChangeAspect="1"/>
          </p:cNvPicPr>
          <p:nvPr/>
        </p:nvPicPr>
        <p:blipFill rotWithShape="1">
          <a:blip r:embed="rId2"/>
          <a:srcRect t="1231" b="27566"/>
          <a:stretch/>
        </p:blipFill>
        <p:spPr>
          <a:xfrm>
            <a:off x="20" y="10"/>
            <a:ext cx="12191980" cy="6857990"/>
          </a:xfrm>
          <a:prstGeom prst="rect">
            <a:avLst/>
          </a:prstGeom>
        </p:spPr>
      </p:pic>
      <p:sp>
        <p:nvSpPr>
          <p:cNvPr id="8"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xmlns="" id="{53B14A4D-47CF-720A-9AD5-8A1EE6B3E426}"/>
              </a:ext>
            </a:extLst>
          </p:cNvPr>
          <p:cNvSpPr>
            <a:spLocks noGrp="1"/>
          </p:cNvSpPr>
          <p:nvPr>
            <p:ph type="title"/>
          </p:nvPr>
        </p:nvSpPr>
        <p:spPr>
          <a:xfrm>
            <a:off x="8022021" y="3231931"/>
            <a:ext cx="3852041" cy="1834056"/>
          </a:xfrm>
        </p:spPr>
        <p:txBody>
          <a:bodyPr vert="horz" lIns="91440" tIns="45720" rIns="91440" bIns="45720" rtlCol="0" anchor="b">
            <a:normAutofit fontScale="90000"/>
          </a:bodyPr>
          <a:lstStyle/>
          <a:p>
            <a:pPr algn="ctr"/>
            <a:r>
              <a:rPr lang="en-US" sz="4000"/>
              <a:t>Brama wjazdowa na cmentarz ewangelicki</a:t>
            </a:r>
          </a:p>
        </p:txBody>
      </p:sp>
      <p:cxnSp>
        <p:nvCxnSpPr>
          <p:cNvPr id="10" name="Straight Connector 9">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50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drzewo, zewnętrzne, stare, ogród&#10;&#10;Opis wygenerowany automatycznie">
            <a:extLst>
              <a:ext uri="{FF2B5EF4-FFF2-40B4-BE49-F238E27FC236}">
                <a16:creationId xmlns:a16="http://schemas.microsoft.com/office/drawing/2014/main" xmlns="" id="{1539541F-BB6B-C9FE-9F55-23E1A44EF4C8}"/>
              </a:ext>
            </a:extLst>
          </p:cNvPr>
          <p:cNvPicPr>
            <a:picLocks noChangeAspect="1"/>
          </p:cNvPicPr>
          <p:nvPr/>
        </p:nvPicPr>
        <p:blipFill rotWithShape="1">
          <a:blip r:embed="rId2"/>
          <a:srcRect l="9981" r="4131" b="2930"/>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C4B6DFDD-1E73-E32D-646D-4E70BB38568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a:t>Kaplica na cmentarzu ewangelickim (zdjęcie z 1966r.)</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36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967EC90-9EBD-FF74-F6DE-63CD26DDF00C}"/>
              </a:ext>
            </a:extLst>
          </p:cNvPr>
          <p:cNvSpPr>
            <a:spLocks noGrp="1"/>
          </p:cNvSpPr>
          <p:nvPr>
            <p:ph type="title"/>
          </p:nvPr>
        </p:nvSpPr>
        <p:spPr/>
        <p:txBody>
          <a:bodyPr>
            <a:normAutofit fontScale="90000"/>
          </a:bodyPr>
          <a:lstStyle/>
          <a:p>
            <a:r>
              <a:rPr lang="pl-PL" dirty="0" smtClean="0">
                <a:cs typeface="Calibri Light"/>
              </a:rPr>
              <a:t>Historia </a:t>
            </a:r>
            <a:r>
              <a:rPr lang="pl-PL" dirty="0" err="1" smtClean="0">
                <a:cs typeface="Calibri Light"/>
              </a:rPr>
              <a:t>cemntarza</a:t>
            </a:r>
            <a:r>
              <a:rPr lang="pl-PL" dirty="0" smtClean="0">
                <a:cs typeface="Calibri Light"/>
              </a:rPr>
              <a:t> - początki </a:t>
            </a:r>
            <a:r>
              <a:rPr lang="pl-PL" dirty="0">
                <a:cs typeface="Calibri Light"/>
              </a:rPr>
              <a:t>nekropolii </a:t>
            </a:r>
            <a:br>
              <a:rPr lang="pl-PL" dirty="0">
                <a:cs typeface="Calibri Light"/>
              </a:rPr>
            </a:br>
            <a:endParaRPr lang="pl-PL" dirty="0"/>
          </a:p>
        </p:txBody>
      </p:sp>
      <p:sp>
        <p:nvSpPr>
          <p:cNvPr id="6" name="Symbol zastępczy zawartości 5">
            <a:extLst>
              <a:ext uri="{FF2B5EF4-FFF2-40B4-BE49-F238E27FC236}">
                <a16:creationId xmlns:a16="http://schemas.microsoft.com/office/drawing/2014/main" xmlns="" id="{217D1F9C-C625-7C60-EF4D-0795EAEB819B}"/>
              </a:ext>
            </a:extLst>
          </p:cNvPr>
          <p:cNvSpPr>
            <a:spLocks noGrp="1"/>
          </p:cNvSpPr>
          <p:nvPr>
            <p:ph sz="quarter" idx="1"/>
          </p:nvPr>
        </p:nvSpPr>
        <p:spPr/>
        <p:txBody>
          <a:bodyPr vert="horz" lIns="91440" tIns="45720" rIns="91440" bIns="45720" rtlCol="0" anchor="t">
            <a:normAutofit/>
          </a:bodyPr>
          <a:lstStyle/>
          <a:p>
            <a:r>
              <a:rPr lang="pl-PL" dirty="0">
                <a:cs typeface="Calibri"/>
              </a:rPr>
              <a:t>Początki cmentarza datuje się na 1914r. . Jego zarys widoczny jest na planie miasta z 1930r.</a:t>
            </a:r>
          </a:p>
          <a:p>
            <a:pPr marL="0" indent="0">
              <a:buNone/>
            </a:pPr>
            <a:endParaRPr lang="pl-PL" dirty="0">
              <a:cs typeface="Calibri"/>
            </a:endParaRPr>
          </a:p>
        </p:txBody>
      </p:sp>
      <p:pic>
        <p:nvPicPr>
          <p:cNvPr id="7" name="Obraz 7" descr="Obraz zawierający mapa&#10;&#10;Opis wygenerowany automatycznie">
            <a:extLst>
              <a:ext uri="{FF2B5EF4-FFF2-40B4-BE49-F238E27FC236}">
                <a16:creationId xmlns:a16="http://schemas.microsoft.com/office/drawing/2014/main" xmlns="" id="{8CF37D80-B496-7DCD-1F26-829C8F7DCECB}"/>
              </a:ext>
            </a:extLst>
          </p:cNvPr>
          <p:cNvPicPr>
            <a:picLocks noChangeAspect="1"/>
          </p:cNvPicPr>
          <p:nvPr/>
        </p:nvPicPr>
        <p:blipFill>
          <a:blip r:embed="rId2"/>
          <a:stretch>
            <a:fillRect/>
          </a:stretch>
        </p:blipFill>
        <p:spPr>
          <a:xfrm>
            <a:off x="2921358" y="2686329"/>
            <a:ext cx="8259650" cy="3878665"/>
          </a:xfrm>
          <a:prstGeom prst="rect">
            <a:avLst/>
          </a:prstGeom>
        </p:spPr>
      </p:pic>
    </p:spTree>
    <p:extLst>
      <p:ext uri="{BB962C8B-B14F-4D97-AF65-F5344CB8AC3E}">
        <p14:creationId xmlns:p14="http://schemas.microsoft.com/office/powerpoint/2010/main" val="354307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46496C32-8028-6FA1-B0CF-76BE1D4E5E70}"/>
              </a:ext>
            </a:extLst>
          </p:cNvPr>
          <p:cNvSpPr>
            <a:spLocks noGrp="1"/>
          </p:cNvSpPr>
          <p:nvPr>
            <p:ph type="title"/>
          </p:nvPr>
        </p:nvSpPr>
        <p:spPr>
          <a:xfrm>
            <a:off x="5297762" y="329184"/>
            <a:ext cx="6251110" cy="1783080"/>
          </a:xfrm>
        </p:spPr>
        <p:txBody>
          <a:bodyPr anchor="b">
            <a:normAutofit/>
          </a:bodyPr>
          <a:lstStyle/>
          <a:p>
            <a:r>
              <a:rPr lang="pl-PL" sz="5400" dirty="0" smtClean="0"/>
              <a:t>Historia cmentarza</a:t>
            </a:r>
            <a:endParaRPr lang="pl-PL" sz="5400" dirty="0"/>
          </a:p>
        </p:txBody>
      </p:sp>
      <p:sp>
        <p:nvSpPr>
          <p:cNvPr id="3" name="Symbol zastępczy zawartości 2">
            <a:extLst>
              <a:ext uri="{FF2B5EF4-FFF2-40B4-BE49-F238E27FC236}">
                <a16:creationId xmlns:a16="http://schemas.microsoft.com/office/drawing/2014/main" xmlns="" id="{15C61951-0D51-D4FA-F464-44AA6C584EEA}"/>
              </a:ext>
            </a:extLst>
          </p:cNvPr>
          <p:cNvSpPr>
            <a:spLocks noGrp="1"/>
          </p:cNvSpPr>
          <p:nvPr>
            <p:ph sz="quarter" idx="1"/>
          </p:nvPr>
        </p:nvSpPr>
        <p:spPr>
          <a:xfrm>
            <a:off x="5297762" y="2706624"/>
            <a:ext cx="6251110" cy="3483864"/>
          </a:xfrm>
        </p:spPr>
        <p:txBody>
          <a:bodyPr vert="horz" lIns="91440" tIns="45720" rIns="91440" bIns="45720" rtlCol="0" anchor="t">
            <a:normAutofit/>
          </a:bodyPr>
          <a:lstStyle/>
          <a:p>
            <a:r>
              <a:rPr lang="pl-PL" sz="2200" dirty="0">
                <a:ea typeface="+mn-lt"/>
                <a:cs typeface="+mn-lt"/>
              </a:rPr>
              <a:t>Cmentarz przestał istnieć wraz z końcem wojny , choć zdewastowane mogiły dotrwały do przełomu lat 80 i 90 XX wieku. W 2016 r. przy budowie chodnika i ścieżki rowerowej na skraju parku, natknięto się na płyty nagrobne, co świadczy o tym, że nie wszystkie zostały wywiezione i „przerobione”, a wiele z nich wciąż może spoczywać na terenie dawnego cmentarza.</a:t>
            </a:r>
            <a:endParaRPr lang="pl-PL" sz="2200" dirty="0"/>
          </a:p>
        </p:txBody>
      </p:sp>
      <p:pic>
        <p:nvPicPr>
          <p:cNvPr id="4" name="Obraz 4" descr="Obraz zawierający budynek, drzewo, zewnętrzne, nagrobek&#10;&#10;Opis wygenerowany automatycznie">
            <a:extLst>
              <a:ext uri="{FF2B5EF4-FFF2-40B4-BE49-F238E27FC236}">
                <a16:creationId xmlns:a16="http://schemas.microsoft.com/office/drawing/2014/main" xmlns="" id="{9ECF4354-005E-B677-251B-7021CC17DE24}"/>
              </a:ext>
            </a:extLst>
          </p:cNvPr>
          <p:cNvPicPr>
            <a:picLocks noChangeAspect="1"/>
          </p:cNvPicPr>
          <p:nvPr/>
        </p:nvPicPr>
        <p:blipFill rotWithShape="1">
          <a:blip r:embed="rId2"/>
          <a:srcRect t="5455" r="-1" b="1171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565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665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BE0EA599-5734-678A-8388-C6DE8B8C0356}"/>
              </a:ext>
            </a:extLst>
          </p:cNvPr>
          <p:cNvSpPr>
            <a:spLocks noGrp="1"/>
          </p:cNvSpPr>
          <p:nvPr>
            <p:ph type="title"/>
          </p:nvPr>
        </p:nvSpPr>
        <p:spPr>
          <a:xfrm>
            <a:off x="621629" y="640080"/>
            <a:ext cx="4225290" cy="5578816"/>
          </a:xfrm>
        </p:spPr>
        <p:txBody>
          <a:bodyPr vert="horz" lIns="91440" tIns="45720" rIns="91440" bIns="45720" rtlCol="0">
            <a:normAutofit/>
          </a:bodyPr>
          <a:lstStyle/>
          <a:p>
            <a:pPr algn="ctr"/>
            <a:r>
              <a:rPr lang="en-US" sz="3200" b="1" kern="1200" dirty="0" err="1">
                <a:solidFill>
                  <a:srgbClr val="FFFFFF"/>
                </a:solidFill>
              </a:rPr>
              <a:t>Ciekawe</a:t>
            </a:r>
            <a:r>
              <a:rPr lang="en-US" sz="3200" b="1" kern="1200" dirty="0">
                <a:solidFill>
                  <a:srgbClr val="FFFFFF"/>
                </a:solidFill>
              </a:rPr>
              <a:t> </a:t>
            </a:r>
            <a:r>
              <a:rPr lang="en-US" sz="3200" b="1" kern="1200" dirty="0" err="1">
                <a:solidFill>
                  <a:srgbClr val="FFFFFF"/>
                </a:solidFill>
              </a:rPr>
              <a:t>historie</a:t>
            </a:r>
            <a:r>
              <a:rPr lang="en-US" sz="3200" b="1" kern="1200" dirty="0">
                <a:solidFill>
                  <a:srgbClr val="FFFFFF"/>
                </a:solidFill>
              </a:rPr>
              <a:t/>
            </a:r>
            <a:br>
              <a:rPr lang="en-US" sz="3200" b="1" kern="1200" dirty="0">
                <a:solidFill>
                  <a:srgbClr val="FFFFFF"/>
                </a:solidFill>
              </a:rPr>
            </a:br>
            <a:r>
              <a:rPr lang="en-US" sz="2100" kern="1200" dirty="0">
                <a:solidFill>
                  <a:srgbClr val="FFFFFF"/>
                </a:solidFill>
                <a:latin typeface="+mj-lt"/>
                <a:ea typeface="+mj-ea"/>
                <a:cs typeface="+mj-cs"/>
              </a:rPr>
              <a:t>W </a:t>
            </a:r>
            <a:r>
              <a:rPr lang="en-US" sz="2100" kern="1200" dirty="0" smtClean="0">
                <a:solidFill>
                  <a:srgbClr val="FFFFFF"/>
                </a:solidFill>
                <a:latin typeface="+mj-lt"/>
                <a:ea typeface="+mj-ea"/>
                <a:cs typeface="+mj-cs"/>
              </a:rPr>
              <a:t>2017 </a:t>
            </a:r>
            <a:r>
              <a:rPr lang="en-US" sz="2100" kern="1200" dirty="0">
                <a:solidFill>
                  <a:srgbClr val="FFFFFF"/>
                </a:solidFill>
                <a:latin typeface="+mj-lt"/>
                <a:ea typeface="+mj-ea"/>
                <a:cs typeface="+mj-cs"/>
              </a:rPr>
              <a:t>r. do Centrum </a:t>
            </a:r>
            <a:r>
              <a:rPr lang="en-US" sz="2100" kern="1200" dirty="0" err="1">
                <a:solidFill>
                  <a:srgbClr val="FFFFFF"/>
                </a:solidFill>
                <a:latin typeface="+mj-lt"/>
                <a:ea typeface="+mj-ea"/>
                <a:cs typeface="+mj-cs"/>
              </a:rPr>
              <a:t>Informacji</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Turystycznej</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zgłosiła</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się</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osoba</a:t>
            </a:r>
            <a:r>
              <a:rPr lang="en-US" sz="2100" kern="1200" dirty="0">
                <a:solidFill>
                  <a:srgbClr val="FFFFFF"/>
                </a:solidFill>
                <a:latin typeface="+mj-lt"/>
                <a:ea typeface="+mj-ea"/>
                <a:cs typeface="+mj-cs"/>
              </a:rPr>
              <a:t>, </a:t>
            </a:r>
            <a:r>
              <a:rPr lang="pl-PL" sz="2100" kern="1200" dirty="0" smtClean="0">
                <a:solidFill>
                  <a:srgbClr val="FFFFFF"/>
                </a:solidFill>
                <a:latin typeface="+mj-lt"/>
                <a:ea typeface="+mj-ea"/>
                <a:cs typeface="+mj-cs"/>
              </a:rPr>
              <a:t>która p</a:t>
            </a:r>
            <a:r>
              <a:rPr lang="en-US" sz="2100" kern="1200" dirty="0" err="1" smtClean="0">
                <a:solidFill>
                  <a:srgbClr val="FFFFFF"/>
                </a:solidFill>
                <a:latin typeface="+mj-lt"/>
                <a:ea typeface="+mj-ea"/>
                <a:cs typeface="+mj-cs"/>
              </a:rPr>
              <a:t>odczas</a:t>
            </a:r>
            <a:r>
              <a:rPr lang="en-US" sz="2100" kern="1200" dirty="0" smtClean="0">
                <a:solidFill>
                  <a:srgbClr val="FFFFFF"/>
                </a:solidFill>
                <a:latin typeface="+mj-lt"/>
                <a:ea typeface="+mj-ea"/>
                <a:cs typeface="+mj-cs"/>
              </a:rPr>
              <a:t> </a:t>
            </a:r>
            <a:r>
              <a:rPr lang="en-US" sz="2100" kern="1200" dirty="0" err="1">
                <a:solidFill>
                  <a:srgbClr val="FFFFFF"/>
                </a:solidFill>
                <a:latin typeface="+mj-lt"/>
                <a:ea typeface="+mj-ea"/>
                <a:cs typeface="+mj-cs"/>
              </a:rPr>
              <a:t>prac</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porządkowych</a:t>
            </a:r>
            <a:r>
              <a:rPr lang="en-US" sz="2100" kern="1200" dirty="0">
                <a:solidFill>
                  <a:srgbClr val="FFFFFF"/>
                </a:solidFill>
                <a:latin typeface="+mj-lt"/>
                <a:ea typeface="+mj-ea"/>
                <a:cs typeface="+mj-cs"/>
              </a:rPr>
              <a:t> </a:t>
            </a:r>
            <a:r>
              <a:rPr lang="en-US" sz="2100" kern="1200" dirty="0" err="1" smtClean="0">
                <a:solidFill>
                  <a:srgbClr val="FFFFFF"/>
                </a:solidFill>
                <a:latin typeface="+mj-lt"/>
                <a:ea typeface="+mj-ea"/>
                <a:cs typeface="+mj-cs"/>
              </a:rPr>
              <a:t>na</a:t>
            </a:r>
            <a:r>
              <a:rPr lang="pl-PL" sz="2100" kern="1200" dirty="0" smtClean="0">
                <a:solidFill>
                  <a:srgbClr val="FFFFFF"/>
                </a:solidFill>
                <a:latin typeface="+mj-lt"/>
                <a:ea typeface="+mj-ea"/>
                <a:cs typeface="+mj-cs"/>
              </a:rPr>
              <a:t> swojej</a:t>
            </a:r>
            <a:r>
              <a:rPr lang="en-US" sz="2100" kern="1200" dirty="0" smtClean="0">
                <a:solidFill>
                  <a:srgbClr val="FFFFFF"/>
                </a:solidFill>
                <a:latin typeface="+mj-lt"/>
                <a:ea typeface="+mj-ea"/>
                <a:cs typeface="+mj-cs"/>
              </a:rPr>
              <a:t> </a:t>
            </a:r>
            <a:r>
              <a:rPr lang="en-US" sz="2100" kern="1200" dirty="0" err="1" smtClean="0">
                <a:solidFill>
                  <a:srgbClr val="FFFFFF"/>
                </a:solidFill>
                <a:latin typeface="+mj-lt"/>
                <a:ea typeface="+mj-ea"/>
                <a:cs typeface="+mj-cs"/>
              </a:rPr>
              <a:t>posesji</a:t>
            </a:r>
            <a:r>
              <a:rPr lang="pl-PL" sz="2100" dirty="0">
                <a:solidFill>
                  <a:srgbClr val="FFFFFF"/>
                </a:solidFill>
              </a:rPr>
              <a:t> </a:t>
            </a:r>
            <a:r>
              <a:rPr lang="pl-PL" sz="2100" dirty="0" smtClean="0">
                <a:solidFill>
                  <a:srgbClr val="FFFFFF"/>
                </a:solidFill>
              </a:rPr>
              <a:t>odkryła, że </a:t>
            </a:r>
            <a:r>
              <a:rPr lang="en-US" sz="2100" kern="1200" dirty="0" err="1" smtClean="0">
                <a:solidFill>
                  <a:srgbClr val="FFFFFF"/>
                </a:solidFill>
                <a:latin typeface="+mj-lt"/>
                <a:ea typeface="+mj-ea"/>
                <a:cs typeface="+mj-cs"/>
              </a:rPr>
              <a:t>płyty</a:t>
            </a:r>
            <a:r>
              <a:rPr lang="en-US" sz="2100" kern="1200" dirty="0" smtClean="0">
                <a:solidFill>
                  <a:srgbClr val="FFFFFF"/>
                </a:solidFill>
                <a:latin typeface="+mj-lt"/>
                <a:ea typeface="+mj-ea"/>
                <a:cs typeface="+mj-cs"/>
              </a:rPr>
              <a:t> </a:t>
            </a:r>
            <a:r>
              <a:rPr lang="en-US" sz="2100" kern="1200" dirty="0" err="1">
                <a:solidFill>
                  <a:srgbClr val="FFFFFF"/>
                </a:solidFill>
                <a:latin typeface="+mj-lt"/>
                <a:ea typeface="+mj-ea"/>
                <a:cs typeface="+mj-cs"/>
              </a:rPr>
              <a:t>chodnikowe</a:t>
            </a:r>
            <a:r>
              <a:rPr lang="en-US" sz="2100" kern="1200" dirty="0">
                <a:solidFill>
                  <a:srgbClr val="FFFFFF"/>
                </a:solidFill>
                <a:latin typeface="+mj-lt"/>
                <a:ea typeface="+mj-ea"/>
                <a:cs typeface="+mj-cs"/>
              </a:rPr>
              <a:t>, </a:t>
            </a:r>
            <a:r>
              <a:rPr lang="en-US" sz="2100" kern="1200" dirty="0" err="1" smtClean="0">
                <a:solidFill>
                  <a:srgbClr val="FFFFFF"/>
                </a:solidFill>
                <a:latin typeface="+mj-lt"/>
                <a:ea typeface="+mj-ea"/>
                <a:cs typeface="+mj-cs"/>
              </a:rPr>
              <a:t>które</a:t>
            </a:r>
            <a:r>
              <a:rPr lang="en-US" sz="2100" kern="1200" dirty="0" smtClean="0">
                <a:solidFill>
                  <a:srgbClr val="FFFFFF"/>
                </a:solidFill>
                <a:latin typeface="+mj-lt"/>
                <a:ea typeface="+mj-ea"/>
                <a:cs typeface="+mj-cs"/>
              </a:rPr>
              <a:t> </a:t>
            </a:r>
            <a:r>
              <a:rPr lang="en-US" sz="2100" kern="1200" dirty="0" err="1">
                <a:solidFill>
                  <a:srgbClr val="FFFFFF"/>
                </a:solidFill>
                <a:latin typeface="+mj-lt"/>
                <a:ea typeface="+mj-ea"/>
                <a:cs typeface="+mj-cs"/>
              </a:rPr>
              <a:t>okazały</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się</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być</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dziecięcymi</a:t>
            </a:r>
            <a:r>
              <a:rPr lang="en-US" sz="2100" kern="1200" dirty="0">
                <a:solidFill>
                  <a:srgbClr val="FFFFFF"/>
                </a:solidFill>
                <a:latin typeface="+mj-lt"/>
                <a:ea typeface="+mj-ea"/>
                <a:cs typeface="+mj-cs"/>
              </a:rPr>
              <a:t> </a:t>
            </a:r>
            <a:r>
              <a:rPr lang="en-US" sz="2100" kern="1200" dirty="0" err="1">
                <a:solidFill>
                  <a:srgbClr val="FFFFFF"/>
                </a:solidFill>
                <a:latin typeface="+mj-lt"/>
                <a:ea typeface="+mj-ea"/>
                <a:cs typeface="+mj-cs"/>
              </a:rPr>
              <a:t>nagrobkami</a:t>
            </a:r>
            <a:r>
              <a:rPr lang="en-US" sz="2100" kern="1200" dirty="0">
                <a:solidFill>
                  <a:srgbClr val="FFFFFF"/>
                </a:solidFill>
                <a:latin typeface="+mj-lt"/>
                <a:ea typeface="+mj-ea"/>
                <a:cs typeface="+mj-cs"/>
              </a:rPr>
              <a:t>.</a:t>
            </a:r>
            <a:r>
              <a:rPr lang="en-US" sz="2100" dirty="0">
                <a:solidFill>
                  <a:srgbClr val="FFFFFF"/>
                </a:solidFill>
              </a:rPr>
              <a:t> </a:t>
            </a:r>
            <a:r>
              <a:rPr lang="en-US" sz="2100" dirty="0" err="1">
                <a:solidFill>
                  <a:srgbClr val="FFFFFF"/>
                </a:solidFill>
              </a:rPr>
              <a:t>Nieco</a:t>
            </a:r>
            <a:r>
              <a:rPr lang="en-US" sz="2100" dirty="0">
                <a:solidFill>
                  <a:srgbClr val="FFFFFF"/>
                </a:solidFill>
              </a:rPr>
              <a:t> </a:t>
            </a:r>
            <a:r>
              <a:rPr lang="en-US" sz="2100" dirty="0" err="1">
                <a:solidFill>
                  <a:srgbClr val="FFFFFF"/>
                </a:solidFill>
              </a:rPr>
              <a:t>później</a:t>
            </a:r>
            <a:r>
              <a:rPr lang="en-US" sz="2100" dirty="0">
                <a:solidFill>
                  <a:srgbClr val="FFFFFF"/>
                </a:solidFill>
              </a:rPr>
              <a:t> </a:t>
            </a:r>
            <a:r>
              <a:rPr lang="en-US" sz="2100" dirty="0" err="1">
                <a:solidFill>
                  <a:srgbClr val="FFFFFF"/>
                </a:solidFill>
              </a:rPr>
              <a:t>dokonano</a:t>
            </a:r>
            <a:r>
              <a:rPr lang="en-US" sz="2100" dirty="0">
                <a:solidFill>
                  <a:srgbClr val="FFFFFF"/>
                </a:solidFill>
              </a:rPr>
              <a:t> </a:t>
            </a:r>
            <a:r>
              <a:rPr lang="en-US" sz="2100" dirty="0" err="1">
                <a:solidFill>
                  <a:srgbClr val="FFFFFF"/>
                </a:solidFill>
              </a:rPr>
              <a:t>kolejnego</a:t>
            </a:r>
            <a:r>
              <a:rPr lang="en-US" sz="2100" dirty="0">
                <a:solidFill>
                  <a:srgbClr val="FFFFFF"/>
                </a:solidFill>
              </a:rPr>
              <a:t> </a:t>
            </a:r>
            <a:r>
              <a:rPr lang="en-US" sz="2100" dirty="0" err="1">
                <a:solidFill>
                  <a:srgbClr val="FFFFFF"/>
                </a:solidFill>
              </a:rPr>
              <a:t>odkrycia</a:t>
            </a:r>
            <a:r>
              <a:rPr lang="en-US" sz="2100" dirty="0">
                <a:solidFill>
                  <a:srgbClr val="FFFFFF"/>
                </a:solidFill>
              </a:rPr>
              <a:t>. </a:t>
            </a:r>
            <a:r>
              <a:rPr lang="en-US" sz="2100" dirty="0" err="1">
                <a:solidFill>
                  <a:srgbClr val="FFFFFF"/>
                </a:solidFill>
                <a:ea typeface="+mj-lt"/>
                <a:cs typeface="+mj-lt"/>
              </a:rPr>
              <a:t>Rzeźby</a:t>
            </a:r>
            <a:r>
              <a:rPr lang="en-US" sz="2100" dirty="0">
                <a:solidFill>
                  <a:srgbClr val="FFFFFF"/>
                </a:solidFill>
                <a:ea typeface="+mj-lt"/>
                <a:cs typeface="+mj-lt"/>
              </a:rPr>
              <a:t> </a:t>
            </a:r>
            <a:r>
              <a:rPr lang="en-US" sz="2100" dirty="0" err="1">
                <a:solidFill>
                  <a:srgbClr val="FFFFFF"/>
                </a:solidFill>
                <a:ea typeface="+mj-lt"/>
                <a:cs typeface="+mj-lt"/>
              </a:rPr>
              <a:t>imitujące</a:t>
            </a:r>
            <a:r>
              <a:rPr lang="en-US" sz="2100" dirty="0">
                <a:solidFill>
                  <a:srgbClr val="FFFFFF"/>
                </a:solidFill>
                <a:ea typeface="+mj-lt"/>
                <a:cs typeface="+mj-lt"/>
              </a:rPr>
              <a:t> </a:t>
            </a:r>
            <a:r>
              <a:rPr lang="en-US" sz="2100" dirty="0" err="1">
                <a:solidFill>
                  <a:srgbClr val="FFFFFF"/>
                </a:solidFill>
                <a:ea typeface="+mj-lt"/>
                <a:cs typeface="+mj-lt"/>
              </a:rPr>
              <a:t>drzewa</a:t>
            </a:r>
            <a:r>
              <a:rPr lang="en-US" sz="2100" dirty="0">
                <a:solidFill>
                  <a:srgbClr val="FFFFFF"/>
                </a:solidFill>
                <a:ea typeface="+mj-lt"/>
                <a:cs typeface="+mj-lt"/>
              </a:rPr>
              <a:t> </a:t>
            </a:r>
            <a:r>
              <a:rPr lang="en-US" sz="2100" dirty="0" err="1" smtClean="0">
                <a:solidFill>
                  <a:srgbClr val="FFFFFF"/>
                </a:solidFill>
                <a:ea typeface="+mj-lt"/>
                <a:cs typeface="+mj-lt"/>
              </a:rPr>
              <a:t>oraz</a:t>
            </a:r>
            <a:r>
              <a:rPr lang="pl-PL" sz="2100" dirty="0" smtClean="0">
                <a:solidFill>
                  <a:srgbClr val="FFFFFF"/>
                </a:solidFill>
                <a:ea typeface="+mj-lt"/>
                <a:cs typeface="+mj-lt"/>
              </a:rPr>
              <a:t> </a:t>
            </a:r>
            <a:r>
              <a:rPr lang="pl-PL" sz="2100" dirty="0" err="1" smtClean="0">
                <a:solidFill>
                  <a:srgbClr val="FFFFFF"/>
                </a:solidFill>
                <a:ea typeface="+mj-lt"/>
                <a:cs typeface="+mj-lt"/>
              </a:rPr>
              <a:t>pł</a:t>
            </a:r>
            <a:r>
              <a:rPr lang="en-US" sz="2100" dirty="0" err="1" smtClean="0">
                <a:solidFill>
                  <a:srgbClr val="FFFFFF"/>
                </a:solidFill>
                <a:ea typeface="+mj-lt"/>
                <a:cs typeface="+mj-lt"/>
              </a:rPr>
              <a:t>yt</a:t>
            </a:r>
            <a:r>
              <a:rPr lang="pl-PL" sz="2100" dirty="0" smtClean="0">
                <a:solidFill>
                  <a:srgbClr val="FFFFFF"/>
                </a:solidFill>
                <a:ea typeface="+mj-lt"/>
                <a:cs typeface="+mj-lt"/>
              </a:rPr>
              <a:t>ę</a:t>
            </a:r>
            <a:r>
              <a:rPr lang="en-US" sz="2100" dirty="0" smtClean="0">
                <a:solidFill>
                  <a:srgbClr val="FFFFFF"/>
                </a:solidFill>
                <a:ea typeface="+mj-lt"/>
                <a:cs typeface="+mj-lt"/>
              </a:rPr>
              <a:t> </a:t>
            </a:r>
            <a:r>
              <a:rPr lang="en-US" sz="2100" dirty="0" err="1" smtClean="0">
                <a:solidFill>
                  <a:srgbClr val="FFFFFF"/>
                </a:solidFill>
                <a:ea typeface="+mj-lt"/>
                <a:cs typeface="+mj-lt"/>
              </a:rPr>
              <a:t>nagrobn</a:t>
            </a:r>
            <a:r>
              <a:rPr lang="pl-PL" sz="2100" dirty="0" smtClean="0">
                <a:solidFill>
                  <a:srgbClr val="FFFFFF"/>
                </a:solidFill>
                <a:ea typeface="+mj-lt"/>
                <a:cs typeface="+mj-lt"/>
              </a:rPr>
              <a:t>ą</a:t>
            </a:r>
            <a:r>
              <a:rPr lang="en-US" sz="2100" dirty="0" smtClean="0">
                <a:solidFill>
                  <a:srgbClr val="FFFFFF"/>
                </a:solidFill>
                <a:ea typeface="+mj-lt"/>
                <a:cs typeface="+mj-lt"/>
              </a:rPr>
              <a:t> </a:t>
            </a:r>
            <a:r>
              <a:rPr lang="pl-PL" sz="2100" dirty="0" smtClean="0">
                <a:solidFill>
                  <a:srgbClr val="FFFFFF"/>
                </a:solidFill>
                <a:ea typeface="+mj-lt"/>
                <a:cs typeface="+mj-lt"/>
              </a:rPr>
              <a:t>znaleziono na </a:t>
            </a:r>
            <a:r>
              <a:rPr lang="en-US" sz="2100" dirty="0">
                <a:solidFill>
                  <a:srgbClr val="FFFFFF"/>
                </a:solidFill>
                <a:ea typeface="+mj-lt"/>
                <a:cs typeface="+mj-lt"/>
              </a:rPr>
              <a:t> </a:t>
            </a:r>
            <a:r>
              <a:rPr lang="en-US" sz="2100" dirty="0" err="1" smtClean="0">
                <a:solidFill>
                  <a:srgbClr val="FFFFFF"/>
                </a:solidFill>
                <a:ea typeface="+mj-lt"/>
                <a:cs typeface="+mj-lt"/>
              </a:rPr>
              <a:t>jedn</a:t>
            </a:r>
            <a:r>
              <a:rPr lang="pl-PL" sz="2100" dirty="0" err="1" smtClean="0">
                <a:solidFill>
                  <a:srgbClr val="FFFFFF"/>
                </a:solidFill>
                <a:ea typeface="+mj-lt"/>
                <a:cs typeface="+mj-lt"/>
              </a:rPr>
              <a:t>ym</a:t>
            </a:r>
            <a:r>
              <a:rPr lang="en-US" sz="2100" dirty="0" smtClean="0">
                <a:solidFill>
                  <a:srgbClr val="FFFFFF"/>
                </a:solidFill>
                <a:ea typeface="+mj-lt"/>
                <a:cs typeface="+mj-lt"/>
              </a:rPr>
              <a:t> </a:t>
            </a:r>
            <a:r>
              <a:rPr lang="en-US" sz="2100" dirty="0">
                <a:solidFill>
                  <a:srgbClr val="FFFFFF"/>
                </a:solidFill>
                <a:ea typeface="+mj-lt"/>
                <a:cs typeface="+mj-lt"/>
              </a:rPr>
              <a:t>z </a:t>
            </a:r>
            <a:r>
              <a:rPr lang="en-US" sz="2100" dirty="0" err="1">
                <a:solidFill>
                  <a:srgbClr val="FFFFFF"/>
                </a:solidFill>
                <a:ea typeface="+mj-lt"/>
                <a:cs typeface="+mj-lt"/>
              </a:rPr>
              <a:t>ogródków</a:t>
            </a:r>
            <a:r>
              <a:rPr lang="en-US" sz="2100" dirty="0">
                <a:solidFill>
                  <a:srgbClr val="FFFFFF"/>
                </a:solidFill>
                <a:ea typeface="+mj-lt"/>
                <a:cs typeface="+mj-lt"/>
              </a:rPr>
              <a:t> </a:t>
            </a:r>
            <a:r>
              <a:rPr lang="en-US" sz="2100" dirty="0" err="1">
                <a:solidFill>
                  <a:srgbClr val="FFFFFF"/>
                </a:solidFill>
                <a:ea typeface="+mj-lt"/>
                <a:cs typeface="+mj-lt"/>
              </a:rPr>
              <a:t>działkowych</a:t>
            </a:r>
            <a:r>
              <a:rPr lang="en-US" sz="2100" dirty="0">
                <a:solidFill>
                  <a:srgbClr val="FFFFFF"/>
                </a:solidFill>
                <a:ea typeface="+mj-lt"/>
                <a:cs typeface="+mj-lt"/>
              </a:rPr>
              <a:t> w </a:t>
            </a:r>
            <a:r>
              <a:rPr lang="en-US" sz="2100" dirty="0" err="1">
                <a:solidFill>
                  <a:srgbClr val="FFFFFF"/>
                </a:solidFill>
                <a:ea typeface="+mj-lt"/>
                <a:cs typeface="+mj-lt"/>
              </a:rPr>
              <a:t>pobliżu</a:t>
            </a:r>
            <a:r>
              <a:rPr lang="en-US" sz="2100" dirty="0">
                <a:solidFill>
                  <a:srgbClr val="FFFFFF"/>
                </a:solidFill>
                <a:ea typeface="+mj-lt"/>
                <a:cs typeface="+mj-lt"/>
              </a:rPr>
              <a:t> </a:t>
            </a:r>
            <a:r>
              <a:rPr lang="en-US" sz="2100" dirty="0" err="1">
                <a:solidFill>
                  <a:srgbClr val="FFFFFF"/>
                </a:solidFill>
                <a:ea typeface="+mj-lt"/>
                <a:cs typeface="+mj-lt"/>
              </a:rPr>
              <a:t>Górkowa</a:t>
            </a:r>
            <a:r>
              <a:rPr lang="en-US" sz="2100" dirty="0">
                <a:solidFill>
                  <a:srgbClr val="FFFFFF"/>
                </a:solidFill>
                <a:ea typeface="+mj-lt"/>
                <a:cs typeface="+mj-lt"/>
              </a:rPr>
              <a:t>. </a:t>
            </a:r>
            <a:r>
              <a:rPr lang="en-US" sz="2100" dirty="0" err="1">
                <a:solidFill>
                  <a:srgbClr val="FFFFFF"/>
                </a:solidFill>
                <a:ea typeface="+mj-lt"/>
                <a:cs typeface="+mj-lt"/>
              </a:rPr>
              <a:t>Nagrobek</a:t>
            </a:r>
            <a:r>
              <a:rPr lang="en-US" sz="2100" dirty="0">
                <a:solidFill>
                  <a:srgbClr val="FFFFFF"/>
                </a:solidFill>
                <a:ea typeface="+mj-lt"/>
                <a:cs typeface="+mj-lt"/>
              </a:rPr>
              <a:t> </a:t>
            </a:r>
            <a:r>
              <a:rPr lang="en-US" sz="2100" dirty="0" err="1" smtClean="0">
                <a:solidFill>
                  <a:srgbClr val="FFFFFF"/>
                </a:solidFill>
                <a:ea typeface="+mj-lt"/>
                <a:cs typeface="+mj-lt"/>
              </a:rPr>
              <a:t>upamiętnia</a:t>
            </a:r>
            <a:r>
              <a:rPr lang="pl-PL" sz="2100" dirty="0" smtClean="0">
                <a:solidFill>
                  <a:srgbClr val="FFFFFF"/>
                </a:solidFill>
                <a:ea typeface="+mj-lt"/>
                <a:cs typeface="+mj-lt"/>
              </a:rPr>
              <a:t>ł</a:t>
            </a:r>
            <a:r>
              <a:rPr lang="en-US" sz="2100" dirty="0" smtClean="0">
                <a:solidFill>
                  <a:srgbClr val="FFFFFF"/>
                </a:solidFill>
                <a:ea typeface="+mj-lt"/>
                <a:cs typeface="+mj-lt"/>
              </a:rPr>
              <a:t> </a:t>
            </a:r>
            <a:r>
              <a:rPr lang="en-US" sz="2100" dirty="0" err="1">
                <a:solidFill>
                  <a:srgbClr val="FFFFFF"/>
                </a:solidFill>
                <a:ea typeface="+mj-lt"/>
                <a:cs typeface="+mj-lt"/>
              </a:rPr>
              <a:t>Heinricha</a:t>
            </a:r>
            <a:r>
              <a:rPr lang="en-US" sz="2100" dirty="0">
                <a:solidFill>
                  <a:srgbClr val="FFFFFF"/>
                </a:solidFill>
                <a:ea typeface="+mj-lt"/>
                <a:cs typeface="+mj-lt"/>
              </a:rPr>
              <a:t> </a:t>
            </a:r>
            <a:r>
              <a:rPr lang="en-US" sz="2100" dirty="0" err="1">
                <a:solidFill>
                  <a:srgbClr val="FFFFFF"/>
                </a:solidFill>
                <a:ea typeface="+mj-lt"/>
                <a:cs typeface="+mj-lt"/>
              </a:rPr>
              <a:t>Richtera</a:t>
            </a:r>
            <a:r>
              <a:rPr lang="en-US" sz="2100" dirty="0">
                <a:solidFill>
                  <a:srgbClr val="FFFFFF"/>
                </a:solidFill>
                <a:ea typeface="+mj-lt"/>
                <a:cs typeface="+mj-lt"/>
              </a:rPr>
              <a:t> (18.02.1860 – 13.07.1935), </a:t>
            </a:r>
            <a:r>
              <a:rPr lang="en-US" sz="2100" dirty="0" err="1">
                <a:solidFill>
                  <a:srgbClr val="FFFFFF"/>
                </a:solidFill>
                <a:ea typeface="+mj-lt"/>
                <a:cs typeface="+mj-lt"/>
              </a:rPr>
              <a:t>rzeźbiarza</a:t>
            </a:r>
            <a:r>
              <a:rPr lang="en-US" sz="2100" dirty="0">
                <a:solidFill>
                  <a:srgbClr val="FFFFFF"/>
                </a:solidFill>
                <a:ea typeface="+mj-lt"/>
                <a:cs typeface="+mj-lt"/>
              </a:rPr>
              <a:t> </a:t>
            </a:r>
            <a:r>
              <a:rPr lang="en-US" sz="2100" dirty="0" err="1">
                <a:solidFill>
                  <a:srgbClr val="FFFFFF"/>
                </a:solidFill>
                <a:ea typeface="+mj-lt"/>
                <a:cs typeface="+mj-lt"/>
              </a:rPr>
              <a:t>i</a:t>
            </a:r>
            <a:r>
              <a:rPr lang="en-US" sz="2100" dirty="0">
                <a:solidFill>
                  <a:srgbClr val="FFFFFF"/>
                </a:solidFill>
                <a:ea typeface="+mj-lt"/>
                <a:cs typeface="+mj-lt"/>
              </a:rPr>
              <a:t> </a:t>
            </a:r>
            <a:r>
              <a:rPr lang="en-US" sz="2100" dirty="0" err="1">
                <a:solidFill>
                  <a:srgbClr val="FFFFFF"/>
                </a:solidFill>
                <a:ea typeface="+mj-lt"/>
                <a:cs typeface="+mj-lt"/>
              </a:rPr>
              <a:t>mistrza</a:t>
            </a:r>
            <a:r>
              <a:rPr lang="en-US" sz="2100" dirty="0">
                <a:solidFill>
                  <a:srgbClr val="FFFFFF"/>
                </a:solidFill>
                <a:ea typeface="+mj-lt"/>
                <a:cs typeface="+mj-lt"/>
              </a:rPr>
              <a:t> </a:t>
            </a:r>
            <a:r>
              <a:rPr lang="en-US" sz="2100" dirty="0" err="1">
                <a:solidFill>
                  <a:srgbClr val="FFFFFF"/>
                </a:solidFill>
                <a:ea typeface="+mj-lt"/>
                <a:cs typeface="+mj-lt"/>
              </a:rPr>
              <a:t>kamieniarskiego</a:t>
            </a:r>
            <a:r>
              <a:rPr lang="en-US" sz="2100" dirty="0">
                <a:solidFill>
                  <a:srgbClr val="FFFFFF"/>
                </a:solidFill>
                <a:ea typeface="+mj-lt"/>
                <a:cs typeface="+mj-lt"/>
              </a:rPr>
              <a:t>.</a:t>
            </a:r>
            <a:endParaRPr lang="en-US" sz="2100" kern="1200" dirty="0">
              <a:solidFill>
                <a:srgbClr val="FFFFFF"/>
              </a:solidFill>
              <a:latin typeface="+mj-lt"/>
              <a:ea typeface="+mj-ea"/>
              <a:cs typeface="+mj-cs"/>
            </a:endParaRPr>
          </a:p>
        </p:txBody>
      </p:sp>
      <p:pic>
        <p:nvPicPr>
          <p:cNvPr id="3" name="Obraz 3" descr="Obraz zawierający mapa&#10;&#10;Opis wygenerowany automatycznie">
            <a:extLst>
              <a:ext uri="{FF2B5EF4-FFF2-40B4-BE49-F238E27FC236}">
                <a16:creationId xmlns:a16="http://schemas.microsoft.com/office/drawing/2014/main" xmlns="" id="{8092DDFF-23FB-5029-5521-A9D1A0BE8667}"/>
              </a:ext>
            </a:extLst>
          </p:cNvPr>
          <p:cNvPicPr>
            <a:picLocks noChangeAspect="1"/>
          </p:cNvPicPr>
          <p:nvPr/>
        </p:nvPicPr>
        <p:blipFill>
          <a:blip r:embed="rId2"/>
          <a:stretch>
            <a:fillRect/>
          </a:stretch>
        </p:blipFill>
        <p:spPr>
          <a:xfrm>
            <a:off x="6096000" y="1266173"/>
            <a:ext cx="5459470" cy="4326629"/>
          </a:xfrm>
          <a:prstGeom prst="rect">
            <a:avLst/>
          </a:prstGeom>
        </p:spPr>
      </p:pic>
    </p:spTree>
    <p:extLst>
      <p:ext uri="{BB962C8B-B14F-4D97-AF65-F5344CB8AC3E}">
        <p14:creationId xmlns:p14="http://schemas.microsoft.com/office/powerpoint/2010/main" val="197294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fontScale="92500" lnSpcReduction="10000"/>
          </a:bodyPr>
          <a:lstStyle/>
          <a:p>
            <a:r>
              <a:rPr lang="pl-PL" dirty="0">
                <a:hlinkClick r:id="rId2"/>
              </a:rPr>
              <a:t>http://</a:t>
            </a:r>
            <a:r>
              <a:rPr lang="pl-PL" dirty="0" smtClean="0">
                <a:hlinkClick r:id="rId2"/>
              </a:rPr>
              <a:t>www.glogow.pl/turystyka/index.php/77-turystyka-aktualnosci/2008-park-poludniowy</a:t>
            </a:r>
            <a:endParaRPr lang="pl-PL" dirty="0" smtClean="0"/>
          </a:p>
          <a:p>
            <a:r>
              <a:rPr lang="pl-PL" dirty="0">
                <a:hlinkClick r:id="rId3"/>
              </a:rPr>
              <a:t>https://</a:t>
            </a:r>
            <a:r>
              <a:rPr lang="pl-PL" dirty="0" smtClean="0">
                <a:hlinkClick r:id="rId3"/>
              </a:rPr>
              <a:t>polska-org.pl/515675,Glogow,Park_Poludniowy.html</a:t>
            </a:r>
            <a:endParaRPr lang="pl-PL" dirty="0" smtClean="0"/>
          </a:p>
          <a:p>
            <a:r>
              <a:rPr lang="pl-PL" dirty="0">
                <a:hlinkClick r:id="rId4"/>
              </a:rPr>
              <a:t>https://</a:t>
            </a:r>
            <a:r>
              <a:rPr lang="pl-PL" dirty="0" smtClean="0">
                <a:hlinkClick r:id="rId4"/>
              </a:rPr>
              <a:t>glogow.naszemiasto.pl/tag/park-poludniowy-glogow</a:t>
            </a:r>
            <a:endParaRPr lang="pl-PL" dirty="0" smtClean="0"/>
          </a:p>
          <a:p>
            <a:endParaRPr lang="pl-PL" dirty="0"/>
          </a:p>
        </p:txBody>
      </p:sp>
      <p:sp>
        <p:nvSpPr>
          <p:cNvPr id="2" name="Tytuł 1"/>
          <p:cNvSpPr>
            <a:spLocks noGrp="1"/>
          </p:cNvSpPr>
          <p:nvPr>
            <p:ph type="ctrTitle"/>
          </p:nvPr>
        </p:nvSpPr>
        <p:spPr/>
        <p:txBody>
          <a:bodyPr/>
          <a:lstStyle/>
          <a:p>
            <a:r>
              <a:rPr lang="pl-PL" dirty="0" smtClean="0"/>
              <a:t>Źródła</a:t>
            </a:r>
            <a:endParaRPr lang="pl-PL" dirty="0"/>
          </a:p>
        </p:txBody>
      </p:sp>
    </p:spTree>
    <p:extLst>
      <p:ext uri="{BB962C8B-B14F-4D97-AF65-F5344CB8AC3E}">
        <p14:creationId xmlns:p14="http://schemas.microsoft.com/office/powerpoint/2010/main" val="1920889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TotalTime>
  <Words>95</Words>
  <Application>Microsoft Office PowerPoint</Application>
  <PresentationFormat>Niestandardowy</PresentationFormat>
  <Paragraphs>18</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Kapitał</vt:lpstr>
      <vt:lpstr>Park Południowy Głogów</vt:lpstr>
      <vt:lpstr>Patronat </vt:lpstr>
      <vt:lpstr>Cmentarz</vt:lpstr>
      <vt:lpstr>Brama wjazdowa na cmentarz ewangelicki</vt:lpstr>
      <vt:lpstr>Kaplica na cmentarzu ewangelickim (zdjęcie z 1966r.)</vt:lpstr>
      <vt:lpstr>Historia cemntarza - początki nekropolii  </vt:lpstr>
      <vt:lpstr>Historia cmentarza</vt:lpstr>
      <vt:lpstr>Ciekawe historie W 2017 r. do Centrum Informacji Turystycznej zgłosiła się osoba, która podczas prac porządkowych na swojej posesji odkryła, że płyty chodnikowe, które okazały się być dziecięcymi nagrobkami. Nieco później dokonano kolejnego odkrycia. Rzeźby imitujące drzewa oraz płytę nagrobną znaleziono na  jednym z ogródków działkowych w pobliżu Górkowa. Nagrobek upamiętniał Heinricha Richtera (18.02.1860 – 13.07.1935), rzeźbiarza i mistrza kamieniarskiego.</vt:lpstr>
      <vt:lpstr>Źródła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c:title>
  <dc:creator>Acer</dc:creator>
  <cp:lastModifiedBy>Acer</cp:lastModifiedBy>
  <cp:revision>207</cp:revision>
  <dcterms:created xsi:type="dcterms:W3CDTF">2023-01-06T10:15:48Z</dcterms:created>
  <dcterms:modified xsi:type="dcterms:W3CDTF">2023-01-11T20:54:13Z</dcterms:modified>
</cp:coreProperties>
</file>