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272" r:id="rId3"/>
    <p:sldId id="273" r:id="rId4"/>
    <p:sldId id="27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71" r:id="rId14"/>
    <p:sldId id="264" r:id="rId15"/>
    <p:sldId id="265" r:id="rId16"/>
    <p:sldId id="266" r:id="rId17"/>
    <p:sldId id="269" r:id="rId18"/>
    <p:sldId id="267" r:id="rId19"/>
    <p:sldId id="268" r:id="rId20"/>
    <p:sldId id="276" r:id="rId21"/>
    <p:sldId id="277" r:id="rId22"/>
    <p:sldId id="278" r:id="rId23"/>
    <p:sldId id="279" r:id="rId24"/>
    <p:sldId id="280" r:id="rId25"/>
    <p:sldId id="27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7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88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9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021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68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377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237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664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55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048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18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840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4987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83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15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237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6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53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80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19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31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35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6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5542C8-D652-414E-AC30-F6B37AA62AD8}" type="datetimeFigureOut">
              <a:rPr lang="pl-PL" smtClean="0"/>
              <a:pPr/>
              <a:t>21.04.2024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908C7A-256A-4C5D-94EF-224ECE71C67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6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CB9F064-F82A-8E8C-6E61-DB8AEF013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9" y="289992"/>
            <a:ext cx="8879401" cy="62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2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CHEMOUTWARDZALNE</a:t>
            </a: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1156" y="3142884"/>
            <a:ext cx="616968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Zalety tworzyw sztucznych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estetyczny wygląd,</a:t>
            </a:r>
          </a:p>
          <a:p>
            <a:r>
              <a:rPr lang="pl-PL" altLang="pl-PL" dirty="0"/>
              <a:t>możliwość barwienia,</a:t>
            </a:r>
          </a:p>
          <a:p>
            <a:r>
              <a:rPr lang="pl-PL" altLang="pl-PL" dirty="0"/>
              <a:t>dobra izolacja elektryczna i cieplna,</a:t>
            </a:r>
          </a:p>
          <a:p>
            <a:r>
              <a:rPr lang="pl-PL" altLang="pl-PL" dirty="0"/>
              <a:t>łatwość formowania przedmiotów o skomplikowanych kształtach,</a:t>
            </a:r>
          </a:p>
          <a:p>
            <a:r>
              <a:rPr lang="pl-PL" altLang="pl-PL" dirty="0"/>
              <a:t>występują w różnorodnej postaci,</a:t>
            </a:r>
          </a:p>
          <a:p>
            <a:r>
              <a:rPr lang="pl-PL" altLang="pl-PL" dirty="0"/>
              <a:t>możliwość wielokrotnego przerabiania,</a:t>
            </a:r>
          </a:p>
          <a:p>
            <a:r>
              <a:rPr lang="pl-PL" altLang="pl-PL" dirty="0"/>
              <a:t>powierzchnia nie wymagająca wykończenia,</a:t>
            </a:r>
          </a:p>
          <a:p>
            <a:r>
              <a:rPr lang="pl-PL" altLang="pl-PL" dirty="0"/>
              <a:t>duża odporność na czynniki atmosferyczne,</a:t>
            </a:r>
          </a:p>
          <a:p>
            <a:r>
              <a:rPr lang="pl-PL" altLang="pl-PL" dirty="0"/>
              <a:t>niski koszt wytwarzania.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27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tworzyw sztucznych: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mniejsza niż w przypadku metali wytrzymałość i twardość,</a:t>
            </a:r>
          </a:p>
          <a:p>
            <a:r>
              <a:rPr lang="pl-PL" dirty="0"/>
              <a:t>mała odporność na wysokie temperatury,</a:t>
            </a:r>
          </a:p>
          <a:p>
            <a:r>
              <a:rPr lang="pl-PL" dirty="0"/>
              <a:t>Łatwopalność,</a:t>
            </a:r>
          </a:p>
          <a:p>
            <a:r>
              <a:rPr lang="pl-PL" dirty="0"/>
              <a:t>Szkodliwość dla zdrowia- w pewnych warunkach niektóre tworzywa sztuczne są toksyczne, mogą wywołać alergie,</a:t>
            </a:r>
          </a:p>
          <a:p>
            <a:r>
              <a:rPr lang="pl-PL" dirty="0"/>
              <a:t>Większość z nich nie ulega biodegradacji i </a:t>
            </a:r>
            <a:r>
              <a:rPr lang="pl-PL"/>
              <a:t>zanieczyszcza środowisko.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782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Zastosowanie tworzyw sztucznych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b="1" dirty="0"/>
              <a:t>36%  </a:t>
            </a:r>
            <a:r>
              <a:rPr lang="pl-PL" altLang="pl-PL" b="1" dirty="0" err="1"/>
              <a:t>o</a:t>
            </a:r>
            <a:r>
              <a:rPr lang="en-US" altLang="pl-PL" b="1" dirty="0" err="1"/>
              <a:t>pakowania</a:t>
            </a:r>
            <a:r>
              <a:rPr lang="en-US" altLang="pl-PL" b="1" dirty="0"/>
              <a:t>: </a:t>
            </a:r>
            <a:r>
              <a:rPr lang="en-US" altLang="pl-PL" dirty="0" err="1"/>
              <a:t>butelki</a:t>
            </a:r>
            <a:r>
              <a:rPr lang="en-US" altLang="pl-PL" dirty="0"/>
              <a:t>, </a:t>
            </a:r>
            <a:r>
              <a:rPr lang="en-US" altLang="pl-PL" dirty="0" err="1"/>
              <a:t>folie</a:t>
            </a:r>
            <a:endParaRPr lang="en-US" altLang="pl-PL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b="1" dirty="0"/>
              <a:t>20%   </a:t>
            </a:r>
            <a:r>
              <a:rPr lang="pl-PL" altLang="pl-PL" b="1" dirty="0"/>
              <a:t>p</a:t>
            </a:r>
            <a:r>
              <a:rPr lang="en-US" altLang="pl-PL" b="1" dirty="0" err="1"/>
              <a:t>rzemysł</a:t>
            </a:r>
            <a:r>
              <a:rPr lang="en-US" altLang="pl-PL" b="1" dirty="0"/>
              <a:t> </a:t>
            </a:r>
            <a:r>
              <a:rPr lang="en-US" altLang="pl-PL" b="1" dirty="0" err="1"/>
              <a:t>dóbr</a:t>
            </a:r>
            <a:r>
              <a:rPr lang="en-US" altLang="pl-PL" b="1" dirty="0"/>
              <a:t> </a:t>
            </a:r>
            <a:r>
              <a:rPr lang="en-US" altLang="pl-PL" b="1" dirty="0" err="1"/>
              <a:t>konsumpcyjnych</a:t>
            </a:r>
            <a:r>
              <a:rPr lang="en-US" altLang="pl-PL" b="1" dirty="0"/>
              <a:t>: </a:t>
            </a:r>
            <a:r>
              <a:rPr lang="en-US" altLang="pl-PL" dirty="0"/>
              <a:t>filmy </a:t>
            </a:r>
            <a:r>
              <a:rPr lang="en-US" altLang="pl-PL" dirty="0" err="1"/>
              <a:t>fotograficzne</a:t>
            </a:r>
            <a:r>
              <a:rPr lang="en-US" altLang="pl-PL" dirty="0"/>
              <a:t>, </a:t>
            </a:r>
            <a:r>
              <a:rPr lang="en-US" altLang="pl-PL" dirty="0" err="1"/>
              <a:t>obudowy</a:t>
            </a:r>
            <a:r>
              <a:rPr lang="en-US" altLang="pl-PL" dirty="0"/>
              <a:t> </a:t>
            </a:r>
            <a:r>
              <a:rPr lang="en-US" altLang="pl-PL" dirty="0" err="1"/>
              <a:t>sprzętu</a:t>
            </a:r>
            <a:r>
              <a:rPr lang="en-US" altLang="pl-PL" dirty="0"/>
              <a:t>, </a:t>
            </a:r>
            <a:r>
              <a:rPr lang="en-US" altLang="pl-PL" dirty="0" err="1"/>
              <a:t>taśmy</a:t>
            </a:r>
            <a:r>
              <a:rPr lang="en-US" altLang="pl-PL" dirty="0"/>
              <a:t> </a:t>
            </a:r>
            <a:r>
              <a:rPr lang="en-US" altLang="pl-PL" dirty="0" err="1"/>
              <a:t>magnetyczne</a:t>
            </a:r>
            <a:r>
              <a:rPr lang="en-US" altLang="pl-PL" dirty="0"/>
              <a:t>, </a:t>
            </a:r>
            <a:r>
              <a:rPr lang="en-US" altLang="pl-PL" dirty="0" err="1"/>
              <a:t>płyty</a:t>
            </a:r>
            <a:r>
              <a:rPr lang="en-US" altLang="pl-PL" dirty="0"/>
              <a:t> CD, </a:t>
            </a:r>
            <a:r>
              <a:rPr lang="en-US" altLang="pl-PL" dirty="0" err="1"/>
              <a:t>sprzęt</a:t>
            </a:r>
            <a:r>
              <a:rPr lang="en-US" altLang="pl-PL" dirty="0"/>
              <a:t> </a:t>
            </a:r>
            <a:r>
              <a:rPr lang="en-US" altLang="pl-PL" dirty="0" err="1"/>
              <a:t>sportowy</a:t>
            </a:r>
            <a:r>
              <a:rPr lang="en-US" altLang="pl-PL" dirty="0"/>
              <a:t>, </a:t>
            </a:r>
            <a:r>
              <a:rPr lang="en-US" altLang="pl-PL" dirty="0" err="1"/>
              <a:t>zabawki</a:t>
            </a:r>
            <a:r>
              <a:rPr lang="en-US" altLang="pl-PL" dirty="0"/>
              <a:t>, </a:t>
            </a:r>
            <a:r>
              <a:rPr lang="en-US" altLang="pl-PL" dirty="0" err="1"/>
              <a:t>gry</a:t>
            </a:r>
            <a:r>
              <a:rPr lang="en-US" altLang="pl-PL" dirty="0"/>
              <a:t>... </a:t>
            </a:r>
            <a:r>
              <a:rPr lang="en-US" altLang="pl-PL" b="1" dirty="0" err="1"/>
              <a:t>Przemysł</a:t>
            </a:r>
            <a:r>
              <a:rPr lang="en-US" altLang="pl-PL" b="1" dirty="0"/>
              <a:t> </a:t>
            </a:r>
            <a:r>
              <a:rPr lang="en-US" altLang="pl-PL" b="1" dirty="0" err="1"/>
              <a:t>meblarski</a:t>
            </a:r>
            <a:r>
              <a:rPr lang="en-US" altLang="pl-PL" b="1" dirty="0"/>
              <a:t>: </a:t>
            </a:r>
            <a:r>
              <a:rPr lang="en-US" altLang="pl-PL" dirty="0" err="1"/>
              <a:t>fotele</a:t>
            </a:r>
            <a:r>
              <a:rPr lang="en-US" altLang="pl-PL" dirty="0"/>
              <a:t>, </a:t>
            </a:r>
            <a:r>
              <a:rPr lang="en-US" altLang="pl-PL" dirty="0" err="1"/>
              <a:t>tapicerka</a:t>
            </a:r>
            <a:r>
              <a:rPr lang="en-US" altLang="pl-PL" dirty="0"/>
              <a:t>, </a:t>
            </a:r>
            <a:r>
              <a:rPr lang="en-US" altLang="pl-PL" dirty="0" err="1"/>
              <a:t>szuflady</a:t>
            </a:r>
            <a:r>
              <a:rPr lang="en-US" altLang="pl-PL" dirty="0"/>
              <a:t>, </a:t>
            </a:r>
            <a:r>
              <a:rPr lang="en-US" altLang="pl-PL" dirty="0" err="1"/>
              <a:t>materiały</a:t>
            </a:r>
            <a:r>
              <a:rPr lang="en-US" altLang="pl-PL" dirty="0"/>
              <a:t>, </a:t>
            </a:r>
            <a:r>
              <a:rPr lang="en-US" altLang="pl-PL" dirty="0" err="1"/>
              <a:t>dywany</a:t>
            </a:r>
            <a:r>
              <a:rPr lang="en-US" altLang="pl-PL" dirty="0"/>
              <a:t>, </a:t>
            </a:r>
            <a:r>
              <a:rPr lang="en-US" altLang="pl-PL" dirty="0" err="1"/>
              <a:t>wykładziny</a:t>
            </a:r>
            <a:r>
              <a:rPr lang="en-US" altLang="pl-PL" dirty="0"/>
              <a:t>, </a:t>
            </a:r>
            <a:r>
              <a:rPr lang="en-US" altLang="pl-PL" dirty="0" err="1"/>
              <a:t>kompozyty</a:t>
            </a:r>
            <a:r>
              <a:rPr lang="en-US" altLang="pl-PL" dirty="0"/>
              <a:t> ...</a:t>
            </a:r>
            <a:r>
              <a:rPr lang="en-US" altLang="pl-PL" b="1" dirty="0" err="1"/>
              <a:t>Ubrania</a:t>
            </a:r>
            <a:r>
              <a:rPr lang="en-US" altLang="pl-PL" b="1" dirty="0"/>
              <a:t> </a:t>
            </a:r>
            <a:r>
              <a:rPr lang="en-US" altLang="pl-PL" b="1" dirty="0" err="1"/>
              <a:t>i</a:t>
            </a:r>
            <a:r>
              <a:rPr lang="en-US" altLang="pl-PL" b="1" dirty="0"/>
              <a:t> </a:t>
            </a:r>
            <a:r>
              <a:rPr lang="en-US" altLang="pl-PL" b="1" dirty="0" err="1"/>
              <a:t>buty</a:t>
            </a:r>
            <a:endParaRPr lang="en-US" altLang="pl-PL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b="1" dirty="0"/>
              <a:t>19%   </a:t>
            </a:r>
            <a:r>
              <a:rPr lang="pl-PL" altLang="pl-PL" b="1" dirty="0" err="1"/>
              <a:t>p</a:t>
            </a:r>
            <a:r>
              <a:rPr lang="en-US" altLang="pl-PL" b="1" dirty="0" err="1"/>
              <a:t>rzemysł</a:t>
            </a:r>
            <a:r>
              <a:rPr lang="en-US" altLang="pl-PL" b="1" dirty="0"/>
              <a:t> </a:t>
            </a:r>
            <a:r>
              <a:rPr lang="en-US" altLang="pl-PL" b="1" dirty="0" err="1"/>
              <a:t>budowlany</a:t>
            </a:r>
            <a:r>
              <a:rPr lang="en-US" altLang="pl-PL" b="1" dirty="0"/>
              <a:t>:</a:t>
            </a:r>
            <a:r>
              <a:rPr lang="en-US" altLang="pl-PL" dirty="0"/>
              <a:t> </a:t>
            </a:r>
            <a:r>
              <a:rPr lang="en-US" altLang="pl-PL" dirty="0" err="1"/>
              <a:t>rury</a:t>
            </a:r>
            <a:r>
              <a:rPr lang="en-US" altLang="pl-PL" dirty="0"/>
              <a:t>, </a:t>
            </a:r>
            <a:r>
              <a:rPr lang="en-US" altLang="pl-PL" dirty="0" err="1"/>
              <a:t>podłogi</a:t>
            </a:r>
            <a:r>
              <a:rPr lang="en-US" altLang="pl-PL" dirty="0"/>
              <a:t>, </a:t>
            </a:r>
            <a:r>
              <a:rPr lang="en-US" altLang="pl-PL" dirty="0" err="1"/>
              <a:t>farby</a:t>
            </a:r>
            <a:r>
              <a:rPr lang="en-US" altLang="pl-PL" dirty="0"/>
              <a:t>, </a:t>
            </a:r>
            <a:r>
              <a:rPr lang="en-US" altLang="pl-PL" dirty="0" err="1"/>
              <a:t>izolacje</a:t>
            </a:r>
            <a:r>
              <a:rPr lang="en-US" altLang="pl-PL" dirty="0"/>
              <a:t>, </a:t>
            </a:r>
            <a:r>
              <a:rPr lang="en-US" altLang="pl-PL" dirty="0" err="1"/>
              <a:t>ramy</a:t>
            </a:r>
            <a:r>
              <a:rPr lang="en-US" altLang="pl-PL" dirty="0"/>
              <a:t> </a:t>
            </a:r>
            <a:r>
              <a:rPr lang="en-US" altLang="pl-PL" dirty="0" err="1"/>
              <a:t>okienne</a:t>
            </a:r>
            <a:r>
              <a:rPr lang="en-US" altLang="pl-PL" dirty="0"/>
              <a:t>, </a:t>
            </a:r>
            <a:r>
              <a:rPr lang="en-US" altLang="pl-PL" dirty="0" err="1"/>
              <a:t>sidingi</a:t>
            </a:r>
            <a:r>
              <a:rPr lang="en-US" altLang="pl-PL" dirty="0"/>
              <a:t>, </a:t>
            </a:r>
            <a:r>
              <a:rPr lang="en-US" altLang="pl-PL" dirty="0" err="1"/>
              <a:t>dachy</a:t>
            </a:r>
            <a:r>
              <a:rPr lang="en-US" altLang="pl-PL" dirty="0"/>
              <a:t>, </a:t>
            </a:r>
            <a:r>
              <a:rPr lang="en-US" altLang="pl-PL" dirty="0" err="1"/>
              <a:t>izolacje</a:t>
            </a:r>
            <a:r>
              <a:rPr lang="en-US" altLang="pl-PL" dirty="0"/>
              <a:t> </a:t>
            </a:r>
            <a:r>
              <a:rPr lang="en-US" altLang="pl-PL" dirty="0" err="1"/>
              <a:t>termiczne</a:t>
            </a:r>
            <a:endParaRPr lang="en-US" altLang="pl-PL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b="1" dirty="0"/>
              <a:t> 9%    </a:t>
            </a:r>
            <a:r>
              <a:rPr lang="pl-PL" altLang="pl-PL" b="1" dirty="0" err="1"/>
              <a:t>e</a:t>
            </a:r>
            <a:r>
              <a:rPr lang="en-US" altLang="pl-PL" b="1" dirty="0" err="1"/>
              <a:t>lektrotechnika</a:t>
            </a:r>
            <a:r>
              <a:rPr lang="en-US" altLang="pl-PL" b="1" dirty="0"/>
              <a:t> </a:t>
            </a:r>
            <a:r>
              <a:rPr lang="en-US" altLang="pl-PL" b="1" dirty="0" err="1"/>
              <a:t>i</a:t>
            </a:r>
            <a:r>
              <a:rPr lang="en-US" altLang="pl-PL" b="1" dirty="0"/>
              <a:t> </a:t>
            </a:r>
            <a:r>
              <a:rPr lang="en-US" altLang="pl-PL" b="1" dirty="0" err="1"/>
              <a:t>elektronika</a:t>
            </a:r>
            <a:r>
              <a:rPr lang="en-US" altLang="pl-PL" b="1" dirty="0"/>
              <a:t>:  </a:t>
            </a:r>
            <a:r>
              <a:rPr lang="en-US" altLang="pl-PL" dirty="0" err="1"/>
              <a:t>izolatory</a:t>
            </a:r>
            <a:r>
              <a:rPr lang="en-US" altLang="pl-PL" dirty="0"/>
              <a:t>, </a:t>
            </a:r>
            <a:r>
              <a:rPr lang="en-US" altLang="pl-PL" dirty="0" err="1"/>
              <a:t>gniazdka</a:t>
            </a:r>
            <a:r>
              <a:rPr lang="en-US" altLang="pl-PL" dirty="0"/>
              <a:t> , </a:t>
            </a:r>
            <a:r>
              <a:rPr lang="en-US" altLang="pl-PL" dirty="0" err="1"/>
              <a:t>wtyczki</a:t>
            </a:r>
            <a:r>
              <a:rPr lang="en-US" altLang="pl-PL" dirty="0"/>
              <a:t>...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b="1" dirty="0"/>
              <a:t> 8%    </a:t>
            </a:r>
            <a:r>
              <a:rPr lang="pl-PL" altLang="pl-PL" b="1" dirty="0" err="1"/>
              <a:t>p</a:t>
            </a:r>
            <a:r>
              <a:rPr lang="en-US" altLang="pl-PL" b="1" dirty="0" err="1"/>
              <a:t>rzemysł</a:t>
            </a:r>
            <a:r>
              <a:rPr lang="en-US" altLang="pl-PL" b="1" dirty="0"/>
              <a:t> </a:t>
            </a:r>
            <a:r>
              <a:rPr lang="en-US" altLang="pl-PL" b="1" dirty="0" err="1"/>
              <a:t>samochodowy</a:t>
            </a:r>
            <a:r>
              <a:rPr lang="en-US" altLang="pl-PL" b="1" dirty="0"/>
              <a:t>: </a:t>
            </a:r>
            <a:r>
              <a:rPr lang="en-US" altLang="pl-PL" dirty="0" err="1"/>
              <a:t>baterie</a:t>
            </a:r>
            <a:r>
              <a:rPr lang="en-US" altLang="pl-PL" dirty="0"/>
              <a:t>, </a:t>
            </a:r>
            <a:r>
              <a:rPr lang="en-US" altLang="pl-PL" dirty="0" err="1"/>
              <a:t>przełączniki</a:t>
            </a:r>
            <a:r>
              <a:rPr lang="en-US" altLang="pl-PL" dirty="0"/>
              <a:t>, </a:t>
            </a:r>
            <a:r>
              <a:rPr lang="en-US" altLang="pl-PL" dirty="0" err="1"/>
              <a:t>nakrętki</a:t>
            </a:r>
            <a:r>
              <a:rPr lang="en-US" altLang="pl-PL" dirty="0"/>
              <a:t>, </a:t>
            </a:r>
            <a:r>
              <a:rPr lang="en-US" altLang="pl-PL" dirty="0" err="1"/>
              <a:t>przewody</a:t>
            </a:r>
            <a:r>
              <a:rPr lang="en-US" altLang="pl-PL" dirty="0"/>
              <a:t>, </a:t>
            </a:r>
            <a:r>
              <a:rPr lang="en-US" altLang="pl-PL" dirty="0" err="1"/>
              <a:t>oprawy</a:t>
            </a:r>
            <a:r>
              <a:rPr lang="en-US" altLang="pl-PL" dirty="0"/>
              <a:t> lamp, </a:t>
            </a:r>
            <a:r>
              <a:rPr lang="en-US" altLang="pl-PL" dirty="0" err="1"/>
              <a:t>tapicerka</a:t>
            </a:r>
            <a:r>
              <a:rPr lang="en-US" altLang="pl-PL" dirty="0"/>
              <a:t>, </a:t>
            </a:r>
            <a:r>
              <a:rPr lang="en-US" altLang="pl-PL" dirty="0" err="1"/>
              <a:t>wykończenie</a:t>
            </a:r>
            <a:r>
              <a:rPr lang="en-US" altLang="pl-PL" dirty="0"/>
              <a:t> </a:t>
            </a:r>
            <a:r>
              <a:rPr lang="en-US" altLang="pl-PL" dirty="0" err="1"/>
              <a:t>wnętrz</a:t>
            </a:r>
            <a:r>
              <a:rPr lang="en-US" altLang="pl-PL" dirty="0"/>
              <a:t>, </a:t>
            </a:r>
            <a:r>
              <a:rPr lang="en-US" altLang="pl-PL" dirty="0" err="1"/>
              <a:t>wentylatory</a:t>
            </a:r>
            <a:r>
              <a:rPr lang="en-US" altLang="pl-PL" dirty="0"/>
              <a:t>, </a:t>
            </a:r>
            <a:r>
              <a:rPr lang="en-US" altLang="pl-PL" dirty="0" err="1"/>
              <a:t>przewody</a:t>
            </a:r>
            <a:r>
              <a:rPr lang="en-US" altLang="pl-PL" dirty="0"/>
              <a:t> </a:t>
            </a:r>
            <a:r>
              <a:rPr lang="en-US" altLang="pl-PL" dirty="0" err="1"/>
              <a:t>paliwowe</a:t>
            </a:r>
            <a:r>
              <a:rPr lang="en-US" altLang="pl-PL" dirty="0"/>
              <a:t>, </a:t>
            </a:r>
            <a:r>
              <a:rPr lang="en-US" altLang="pl-PL" dirty="0" err="1"/>
              <a:t>zbiorniki</a:t>
            </a:r>
            <a:r>
              <a:rPr lang="en-US" altLang="pl-PL" dirty="0"/>
              <a:t> </a:t>
            </a:r>
            <a:r>
              <a:rPr lang="en-US" altLang="pl-PL" dirty="0" err="1"/>
              <a:t>na</a:t>
            </a:r>
            <a:r>
              <a:rPr lang="en-US" altLang="pl-PL" dirty="0"/>
              <a:t> </a:t>
            </a:r>
            <a:r>
              <a:rPr lang="en-US" altLang="pl-PL" dirty="0" err="1"/>
              <a:t>płyny</a:t>
            </a:r>
            <a:r>
              <a:rPr lang="en-US" altLang="pl-PL" dirty="0"/>
              <a:t>, </a:t>
            </a:r>
            <a:r>
              <a:rPr lang="en-US" altLang="pl-PL" dirty="0" err="1"/>
              <a:t>zderzaki</a:t>
            </a:r>
            <a:r>
              <a:rPr lang="en-US" altLang="pl-PL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b="1" dirty="0"/>
              <a:t> 2%   </a:t>
            </a:r>
            <a:r>
              <a:rPr lang="pl-PL" altLang="pl-PL" b="1" dirty="0" err="1"/>
              <a:t>r</a:t>
            </a:r>
            <a:r>
              <a:rPr lang="en-US" altLang="pl-PL" b="1" dirty="0" err="1"/>
              <a:t>olnictwo:</a:t>
            </a:r>
            <a:r>
              <a:rPr lang="en-US" altLang="pl-PL" dirty="0" err="1"/>
              <a:t>folie</a:t>
            </a:r>
            <a:r>
              <a:rPr lang="en-US" altLang="pl-PL" dirty="0"/>
              <a:t>, </a:t>
            </a:r>
            <a:r>
              <a:rPr lang="en-US" altLang="pl-PL" dirty="0" err="1"/>
              <a:t>rury</a:t>
            </a:r>
            <a:r>
              <a:rPr lang="en-US" altLang="pl-PL" dirty="0"/>
              <a:t> </a:t>
            </a:r>
            <a:r>
              <a:rPr lang="en-US" altLang="pl-PL" dirty="0" err="1"/>
              <a:t>nawadniające</a:t>
            </a:r>
            <a:r>
              <a:rPr lang="en-US" altLang="pl-PL" dirty="0"/>
              <a:t>, </a:t>
            </a:r>
            <a:r>
              <a:rPr lang="en-US" altLang="pl-PL" dirty="0" err="1"/>
              <a:t>zbiorniki</a:t>
            </a:r>
            <a:r>
              <a:rPr lang="en-US" altLang="pl-PL" dirty="0"/>
              <a:t> </a:t>
            </a:r>
            <a:r>
              <a:rPr lang="en-US" altLang="pl-PL" dirty="0" err="1"/>
              <a:t>na</a:t>
            </a:r>
            <a:r>
              <a:rPr lang="en-US" altLang="pl-PL" dirty="0"/>
              <a:t> </a:t>
            </a:r>
            <a:r>
              <a:rPr lang="en-US" altLang="pl-PL" dirty="0" err="1"/>
              <a:t>wodę</a:t>
            </a:r>
            <a:endParaRPr lang="en-US" altLang="pl-PL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b="1" dirty="0" err="1"/>
              <a:t>s</a:t>
            </a:r>
            <a:r>
              <a:rPr lang="en-US" altLang="pl-PL" b="1" dirty="0" err="1"/>
              <a:t>przęt</a:t>
            </a:r>
            <a:r>
              <a:rPr lang="en-US" altLang="pl-PL" b="1" dirty="0"/>
              <a:t> </a:t>
            </a:r>
            <a:r>
              <a:rPr lang="en-US" altLang="pl-PL" b="1" dirty="0" err="1"/>
              <a:t>przemysłowy</a:t>
            </a:r>
            <a:r>
              <a:rPr lang="en-US" altLang="pl-PL" b="1" dirty="0"/>
              <a:t>: </a:t>
            </a:r>
            <a:r>
              <a:rPr lang="en-US" altLang="pl-PL" dirty="0" err="1"/>
              <a:t>rury</a:t>
            </a:r>
            <a:r>
              <a:rPr lang="en-US" altLang="pl-PL" dirty="0"/>
              <a:t>, </a:t>
            </a:r>
            <a:r>
              <a:rPr lang="en-US" altLang="pl-PL" dirty="0" err="1"/>
              <a:t>pompy</a:t>
            </a:r>
            <a:r>
              <a:rPr lang="en-US" altLang="pl-PL" dirty="0"/>
              <a:t>, </a:t>
            </a:r>
            <a:r>
              <a:rPr lang="en-US" altLang="pl-PL" dirty="0" err="1"/>
              <a:t>zawory</a:t>
            </a:r>
            <a:r>
              <a:rPr lang="en-US" altLang="pl-PL" dirty="0"/>
              <a:t> </a:t>
            </a:r>
            <a:r>
              <a:rPr lang="en-US" altLang="pl-PL" dirty="0" err="1"/>
              <a:t>wzierniki</a:t>
            </a:r>
            <a:r>
              <a:rPr lang="en-US" altLang="pl-PL" dirty="0"/>
              <a:t>, </a:t>
            </a:r>
            <a:r>
              <a:rPr lang="en-US" altLang="pl-PL" dirty="0" err="1"/>
              <a:t>taśmy</a:t>
            </a:r>
            <a:r>
              <a:rPr lang="en-US" altLang="pl-PL" dirty="0"/>
              <a:t> </a:t>
            </a:r>
            <a:r>
              <a:rPr lang="en-US" altLang="pl-PL" dirty="0" err="1"/>
              <a:t>transportowe</a:t>
            </a:r>
            <a:r>
              <a:rPr lang="en-US" altLang="pl-PL" dirty="0"/>
              <a:t>, </a:t>
            </a:r>
            <a:r>
              <a:rPr lang="en-US" altLang="pl-PL" dirty="0" err="1"/>
              <a:t>pasy</a:t>
            </a:r>
            <a:r>
              <a:rPr lang="en-US" altLang="pl-PL" dirty="0"/>
              <a:t> </a:t>
            </a:r>
            <a:r>
              <a:rPr lang="en-US" altLang="pl-PL" dirty="0" err="1"/>
              <a:t>transmisyjne</a:t>
            </a:r>
            <a:r>
              <a:rPr lang="en-US" altLang="pl-PL" dirty="0"/>
              <a:t> ...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b="1" dirty="0" err="1"/>
              <a:t>m</a:t>
            </a:r>
            <a:r>
              <a:rPr lang="en-US" altLang="pl-PL" b="1" dirty="0" err="1"/>
              <a:t>edycyna</a:t>
            </a:r>
            <a:r>
              <a:rPr lang="en-US" altLang="pl-PL" b="1" dirty="0"/>
              <a:t> </a:t>
            </a:r>
            <a:r>
              <a:rPr lang="en-US" altLang="pl-PL" b="1" dirty="0" err="1"/>
              <a:t>i</a:t>
            </a:r>
            <a:r>
              <a:rPr lang="en-US" altLang="pl-PL" b="1" dirty="0"/>
              <a:t> </a:t>
            </a:r>
            <a:r>
              <a:rPr lang="en-US" altLang="pl-PL" b="1" dirty="0" err="1"/>
              <a:t>ochrona</a:t>
            </a:r>
            <a:r>
              <a:rPr lang="en-US" altLang="pl-PL" b="1" dirty="0"/>
              <a:t> </a:t>
            </a:r>
            <a:r>
              <a:rPr lang="en-US" altLang="pl-PL" b="1" dirty="0" err="1"/>
              <a:t>zdrowia</a:t>
            </a:r>
            <a:r>
              <a:rPr lang="en-US" altLang="pl-PL" b="1" dirty="0"/>
              <a:t>:</a:t>
            </a:r>
            <a:r>
              <a:rPr lang="en-US" altLang="pl-PL" dirty="0"/>
              <a:t>”</a:t>
            </a:r>
            <a:r>
              <a:rPr lang="en-US" altLang="pl-PL" dirty="0" err="1"/>
              <a:t>części</a:t>
            </a:r>
            <a:r>
              <a:rPr lang="en-US" altLang="pl-PL" dirty="0"/>
              <a:t> </a:t>
            </a:r>
            <a:r>
              <a:rPr lang="en-US" altLang="pl-PL" dirty="0" err="1"/>
              <a:t>zamienne</a:t>
            </a:r>
            <a:r>
              <a:rPr lang="en-US" altLang="pl-PL" dirty="0"/>
              <a:t>” w </a:t>
            </a:r>
            <a:r>
              <a:rPr lang="en-US" altLang="pl-PL" dirty="0" err="1"/>
              <a:t>chirurgii</a:t>
            </a:r>
            <a:r>
              <a:rPr lang="en-US" altLang="pl-PL" dirty="0"/>
              <a:t> (</a:t>
            </a:r>
            <a:r>
              <a:rPr lang="en-US" altLang="pl-PL" dirty="0" err="1"/>
              <a:t>sztuczne</a:t>
            </a:r>
            <a:r>
              <a:rPr lang="en-US" altLang="pl-PL" dirty="0"/>
              <a:t> </a:t>
            </a:r>
            <a:r>
              <a:rPr lang="en-US" altLang="pl-PL" dirty="0" err="1"/>
              <a:t>stawy</a:t>
            </a:r>
            <a:r>
              <a:rPr lang="en-US" altLang="pl-PL" dirty="0"/>
              <a:t>, </a:t>
            </a:r>
            <a:r>
              <a:rPr lang="en-US" altLang="pl-PL" dirty="0" err="1"/>
              <a:t>zastawki</a:t>
            </a:r>
            <a:r>
              <a:rPr lang="en-US" altLang="pl-PL" dirty="0"/>
              <a:t>, </a:t>
            </a:r>
            <a:r>
              <a:rPr lang="en-US" altLang="pl-PL" dirty="0" err="1"/>
              <a:t>implanty</a:t>
            </a:r>
            <a:r>
              <a:rPr lang="en-US" altLang="pl-PL" dirty="0"/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l-PL" dirty="0" err="1"/>
              <a:t>cewniki</a:t>
            </a:r>
            <a:r>
              <a:rPr lang="en-US" altLang="pl-PL" dirty="0"/>
              <a:t>, </a:t>
            </a:r>
            <a:r>
              <a:rPr lang="en-US" altLang="pl-PL" dirty="0" err="1"/>
              <a:t>strzykawki</a:t>
            </a:r>
            <a:r>
              <a:rPr lang="en-US" altLang="pl-PL" dirty="0"/>
              <a:t>, </a:t>
            </a:r>
            <a:r>
              <a:rPr lang="en-US" altLang="pl-PL" dirty="0" err="1"/>
              <a:t>sprzęt</a:t>
            </a:r>
            <a:r>
              <a:rPr lang="en-US" altLang="pl-PL" dirty="0"/>
              <a:t> do </a:t>
            </a:r>
            <a:r>
              <a:rPr lang="en-US" altLang="pl-PL" dirty="0" err="1"/>
              <a:t>sterylizacji</a:t>
            </a:r>
            <a:r>
              <a:rPr lang="en-US" altLang="pl-PL" dirty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591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6370320" y="2074334"/>
            <a:ext cx="4754880" cy="3200400"/>
          </a:xfrm>
        </p:spPr>
        <p:txBody>
          <a:bodyPr/>
          <a:lstStyle/>
          <a:p>
            <a:r>
              <a:rPr lang="pl-PL" sz="5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Polietylen (PE) - butelki, torby </a:t>
            </a:r>
            <a:endParaRPr lang="pl-PL" sz="5400" dirty="0"/>
          </a:p>
          <a:p>
            <a:endParaRPr lang="pl-PL" dirty="0"/>
          </a:p>
        </p:txBody>
      </p:sp>
      <p:pic>
        <p:nvPicPr>
          <p:cNvPr id="9" name="Symbol zastępczy zawartości 3" descr="untitled1.bmp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8655" y="1473074"/>
            <a:ext cx="3071101" cy="4094800"/>
          </a:xfrm>
        </p:spPr>
      </p:pic>
    </p:spTree>
    <p:extLst>
      <p:ext uri="{BB962C8B-B14F-4D97-AF65-F5344CB8AC3E}">
        <p14:creationId xmlns:p14="http://schemas.microsoft.com/office/powerpoint/2010/main" val="330602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480748" y="3163743"/>
            <a:ext cx="4754880" cy="32004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Polipropylen (PP) - syfon umywalkowy, pojemnik na produkty sypkie, doniczki, skrzynki</a:t>
            </a:r>
            <a:endParaRPr lang="pl-PL" sz="3200" dirty="0"/>
          </a:p>
        </p:txBody>
      </p:sp>
      <p:pic>
        <p:nvPicPr>
          <p:cNvPr id="7" name="Symbol zastępczy zawartości 3" descr="untitled3.bmp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29957"/>
            <a:ext cx="2972190" cy="2229143"/>
          </a:xfrm>
        </p:spPr>
      </p:pic>
      <p:pic>
        <p:nvPicPr>
          <p:cNvPr id="8" name="Obraz 4" descr="untitled4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3246438"/>
            <a:ext cx="3663949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5" descr="untitled5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97" y="839510"/>
            <a:ext cx="1814060" cy="242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73368" y="3724648"/>
            <a:ext cx="4754880" cy="640080"/>
          </a:xfrm>
        </p:spPr>
        <p:txBody>
          <a:bodyPr>
            <a:noAutofit/>
          </a:bodyPr>
          <a:lstStyle/>
          <a:p>
            <a:r>
              <a:rPr lang="pl-PL" altLang="pl-PL" sz="3600" dirty="0"/>
              <a:t>PP polipropylen-torebki na chipsy, pojemniki na jogurty, pojemniki na śmieci</a:t>
            </a:r>
          </a:p>
          <a:p>
            <a:r>
              <a:rPr lang="pl-PL" altLang="pl-PL" sz="4400" dirty="0"/>
              <a:t> </a:t>
            </a:r>
            <a:endParaRPr lang="pl-PL" sz="4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49400"/>
            <a:ext cx="4231643" cy="4092575"/>
          </a:xfrm>
        </p:spPr>
      </p:pic>
    </p:spTree>
    <p:extLst>
      <p:ext uri="{BB962C8B-B14F-4D97-AF65-F5344CB8AC3E}">
        <p14:creationId xmlns:p14="http://schemas.microsoft.com/office/powerpoint/2010/main" val="127953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Polistyren (PS) - zabawki </a:t>
            </a:r>
            <a:endParaRPr lang="pl-PL" sz="4400" dirty="0"/>
          </a:p>
        </p:txBody>
      </p:sp>
      <p:pic>
        <p:nvPicPr>
          <p:cNvPr id="7" name="Symbol zastępczy zawartości 3" descr="untitled9.bmp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755" y="1104900"/>
            <a:ext cx="5317065" cy="3987800"/>
          </a:xfrm>
        </p:spPr>
      </p:pic>
    </p:spTree>
    <p:extLst>
      <p:ext uri="{BB962C8B-B14F-4D97-AF65-F5344CB8AC3E}">
        <p14:creationId xmlns:p14="http://schemas.microsoft.com/office/powerpoint/2010/main" val="1616095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l-PL" altLang="pl-PL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PC poliwęglan- płyty CD</a:t>
            </a:r>
            <a:endParaRPr lang="pl-PL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83" y="2014194"/>
            <a:ext cx="3365852" cy="3281706"/>
          </a:xfrm>
        </p:spPr>
      </p:pic>
    </p:spTree>
    <p:extLst>
      <p:ext uri="{BB962C8B-B14F-4D97-AF65-F5344CB8AC3E}">
        <p14:creationId xmlns:p14="http://schemas.microsoft.com/office/powerpoint/2010/main" val="316176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6159" name="Group 615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6160" name="Straight Connector 615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1" name="Straight Connector 616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2" name="Straight Connector 616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2BEE9E27-5550-4DAA-935D-B987C116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pic>
        <p:nvPicPr>
          <p:cNvPr id="6146" name="Picture 2" descr="22 kwietnia to Dzień Ziemi">
            <a:extLst>
              <a:ext uri="{FF2B5EF4-FFF2-40B4-BE49-F238E27FC236}">
                <a16:creationId xmlns:a16="http://schemas.microsoft.com/office/drawing/2014/main" id="{8E229E8F-1573-633B-8E6C-1C1DE6208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5" r="5160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6" name="Rectangle 6165">
            <a:extLst>
              <a:ext uri="{FF2B5EF4-FFF2-40B4-BE49-F238E27FC236}">
                <a16:creationId xmlns:a16="http://schemas.microsoft.com/office/drawing/2014/main" id="{9B4AF4B7-C89D-4321-877F-0944ED8F4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202597-AFE2-B7EE-6F35-ABE9C3B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700"/>
              <a:t>Co mogę zrobić dla Ziemi? </a:t>
            </a:r>
            <a:br>
              <a:rPr lang="en-US" sz="4700"/>
            </a:br>
            <a:br>
              <a:rPr lang="en-US" sz="4700"/>
            </a:br>
            <a:endParaRPr lang="en-US" sz="4700"/>
          </a:p>
        </p:txBody>
      </p:sp>
      <p:sp>
        <p:nvSpPr>
          <p:cNvPr id="6168" name="Rectangle 6167">
            <a:extLst>
              <a:ext uri="{FF2B5EF4-FFF2-40B4-BE49-F238E27FC236}">
                <a16:creationId xmlns:a16="http://schemas.microsoft.com/office/drawing/2014/main" id="{486F1C7C-0D59-4A57-B9FF-60AF2D0EC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6170" name="Straight Connector 6169">
            <a:extLst>
              <a:ext uri="{FF2B5EF4-FFF2-40B4-BE49-F238E27FC236}">
                <a16:creationId xmlns:a16="http://schemas.microsoft.com/office/drawing/2014/main" id="{5735DC8C-B370-4340-B37D-4472C163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2" name="Straight Connector 6171">
            <a:extLst>
              <a:ext uri="{FF2B5EF4-FFF2-40B4-BE49-F238E27FC236}">
                <a16:creationId xmlns:a16="http://schemas.microsoft.com/office/drawing/2014/main" id="{C404BB8C-445B-49D4-853C-25A931286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4" name="Straight Connector 6173">
            <a:extLst>
              <a:ext uri="{FF2B5EF4-FFF2-40B4-BE49-F238E27FC236}">
                <a16:creationId xmlns:a16="http://schemas.microsoft.com/office/drawing/2014/main" id="{045B8EE3-9336-45C5-ACE9-280CCFD2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3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6A0C2-412A-E7AC-CA3F-88E86E15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pl-PL" dirty="0"/>
              <a:t>Czym jest ślad węglowy?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3047B46-4F2F-4746-8B82-B30EAAAE0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3443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54E8A8E-D194-4D55-92A3-6B0799722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pic>
        <p:nvPicPr>
          <p:cNvPr id="2050" name="Picture 2" descr="ŚLAD WĘGLOWY . Definicja pojęcia - ślad węglowy">
            <a:extLst>
              <a:ext uri="{FF2B5EF4-FFF2-40B4-BE49-F238E27FC236}">
                <a16:creationId xmlns:a16="http://schemas.microsoft.com/office/drawing/2014/main" id="{2B3D48BE-A123-676B-7E87-CD26B4284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r="479" b="-2"/>
          <a:stretch/>
        </p:blipFill>
        <p:spPr bwMode="auto">
          <a:xfrm>
            <a:off x="407432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BE40F0E-1277-4C2A-9F8E-0AAA4242D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443592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Ślad węglowy – całkowita suma emisji gazów cieplarnianych wywołanych bezpośrednio lub pośrednio przez daną osobę, organizację, wydarzenie lub produkt. Jest rodzajem śladu ekologicznego. Ślad węglowy obejmuje emisje dwutlenku węgla, metanu, podtlenku azotu i innych gazów szklarniowych wyrażone w ekwiwalencie CO₂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6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0">
            <a:extLst>
              <a:ext uri="{FF2B5EF4-FFF2-40B4-BE49-F238E27FC236}">
                <a16:creationId xmlns:a16="http://schemas.microsoft.com/office/drawing/2014/main" id="{1F225CE5-47CE-4137-A57A-A2ED33D3F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A4CDF532-7A31-4FEB-BF8E-5D20B1D82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49" name="Rectangle 14">
            <a:extLst>
              <a:ext uri="{FF2B5EF4-FFF2-40B4-BE49-F238E27FC236}">
                <a16:creationId xmlns:a16="http://schemas.microsoft.com/office/drawing/2014/main" id="{9D9EF154-55CA-4470-86D7-4444FA75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92A16D93-C1C4-4950-8D6F-7E066D3E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51" name="Group 18">
            <a:extLst>
              <a:ext uri="{FF2B5EF4-FFF2-40B4-BE49-F238E27FC236}">
                <a16:creationId xmlns:a16="http://schemas.microsoft.com/office/drawing/2014/main" id="{4EF3C1DF-62BB-40F4-A85E-95E115F82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519E85-2B1A-4392-910B-D3CD6BFFE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C2BAC3-B1F6-430E-A9C0-EA922686E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78EDAA-DD1F-48C2-9D7A-1A8D91E12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3">
            <a:extLst>
              <a:ext uri="{FF2B5EF4-FFF2-40B4-BE49-F238E27FC236}">
                <a16:creationId xmlns:a16="http://schemas.microsoft.com/office/drawing/2014/main" id="{73B8B8D8-7E64-490E-809B-2CDE847E6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A096E6D1-425F-44C9-9DD5-66879DF0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4" y="0"/>
            <a:ext cx="12191969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1E7DE5A9-D08E-414D-9327-66477C86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4804317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6FAB0FEE-09BB-4EDA-B93F-D83DBF7F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87" y="809244"/>
            <a:ext cx="4471416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424F38-E29B-C45F-738D-D840E359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42" y="1559768"/>
            <a:ext cx="3576306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Oszczędzaj</a:t>
            </a:r>
            <a:r>
              <a:rPr lang="en-US" sz="4400" dirty="0"/>
              <a:t> </a:t>
            </a:r>
            <a:r>
              <a:rPr lang="en-US" sz="4400" dirty="0" err="1"/>
              <a:t>energię</a:t>
            </a:r>
            <a:endParaRPr lang="en-US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E5A53C-6E55-17D8-69BD-9BA21B6AD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759" y="4045226"/>
            <a:ext cx="3802006" cy="142408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spc="80" dirty="0"/>
              <a:t>1.Wyłączaj </a:t>
            </a:r>
            <a:r>
              <a:rPr lang="en-US" sz="1400" spc="80" dirty="0" err="1"/>
              <a:t>urządzenia</a:t>
            </a:r>
            <a:r>
              <a:rPr lang="en-US" sz="1400" spc="80" dirty="0"/>
              <a:t>, </a:t>
            </a:r>
            <a:r>
              <a:rPr lang="en-US" sz="1400" spc="80" dirty="0" err="1"/>
              <a:t>jeżeli</a:t>
            </a:r>
            <a:r>
              <a:rPr lang="en-US" sz="1400" spc="80" dirty="0"/>
              <a:t> z </a:t>
            </a:r>
            <a:r>
              <a:rPr lang="en-US" sz="1400" spc="80" dirty="0" err="1"/>
              <a:t>nich</a:t>
            </a:r>
            <a:r>
              <a:rPr lang="en-US" sz="1400" spc="80" dirty="0"/>
              <a:t> </a:t>
            </a:r>
            <a:r>
              <a:rPr lang="en-US" sz="1400" spc="80" dirty="0" err="1"/>
              <a:t>nie</a:t>
            </a:r>
            <a:r>
              <a:rPr lang="en-US" sz="1400" spc="80" dirty="0"/>
              <a:t> </a:t>
            </a:r>
            <a:r>
              <a:rPr lang="en-US" sz="1400" spc="80" dirty="0" err="1"/>
              <a:t>korzystasz</a:t>
            </a:r>
            <a:r>
              <a:rPr lang="en-US" sz="1400" spc="80" dirty="0"/>
              <a:t>,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spc="80" dirty="0"/>
              <a:t>2. </a:t>
            </a:r>
            <a:r>
              <a:rPr lang="en-US" sz="1400" spc="80" dirty="0" err="1"/>
              <a:t>Nie</a:t>
            </a:r>
            <a:r>
              <a:rPr lang="en-US" sz="1400" spc="80" dirty="0"/>
              <a:t> </a:t>
            </a:r>
            <a:r>
              <a:rPr lang="en-US" sz="1400" spc="80" dirty="0" err="1"/>
              <a:t>zostawiaj</a:t>
            </a:r>
            <a:r>
              <a:rPr lang="en-US" sz="1400" spc="80" dirty="0"/>
              <a:t> </a:t>
            </a:r>
            <a:r>
              <a:rPr lang="en-US" sz="1400" spc="80" dirty="0" err="1"/>
              <a:t>ładowarki</a:t>
            </a:r>
            <a:r>
              <a:rPr lang="en-US" sz="1400" spc="80" dirty="0"/>
              <a:t> w </a:t>
            </a:r>
            <a:r>
              <a:rPr lang="en-US" sz="1400" spc="80" dirty="0" err="1"/>
              <a:t>kontakcie</a:t>
            </a:r>
            <a:endParaRPr lang="en-US" sz="1400" spc="8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spc="80" dirty="0"/>
              <a:t>3.Wyłączaj </a:t>
            </a:r>
            <a:r>
              <a:rPr lang="en-US" sz="1400" spc="80" dirty="0" err="1"/>
              <a:t>światło</a:t>
            </a:r>
            <a:r>
              <a:rPr lang="en-US" sz="1400" spc="80" dirty="0"/>
              <a:t> w </a:t>
            </a:r>
            <a:r>
              <a:rPr lang="en-US" sz="1400" spc="80" dirty="0" err="1"/>
              <a:t>pomieszczeniach</a:t>
            </a:r>
            <a:r>
              <a:rPr lang="en-US" sz="1400" spc="80" dirty="0"/>
              <a:t>, w </a:t>
            </a:r>
            <a:r>
              <a:rPr lang="en-US" sz="1400" spc="80" dirty="0" err="1"/>
              <a:t>których</a:t>
            </a:r>
            <a:r>
              <a:rPr lang="en-US" sz="1400" spc="80" dirty="0"/>
              <a:t> </a:t>
            </a:r>
            <a:r>
              <a:rPr lang="en-US" sz="1400" spc="80" dirty="0" err="1"/>
              <a:t>nie</a:t>
            </a:r>
            <a:r>
              <a:rPr lang="en-US" sz="1400" spc="80" dirty="0"/>
              <a:t> </a:t>
            </a:r>
            <a:r>
              <a:rPr lang="en-US" sz="1400" spc="80" dirty="0" err="1"/>
              <a:t>przebywasz</a:t>
            </a:r>
            <a:endParaRPr lang="en-US" sz="1400" spc="80" dirty="0"/>
          </a:p>
        </p:txBody>
      </p:sp>
      <p:sp>
        <p:nvSpPr>
          <p:cNvPr id="56" name="Rectangle 31">
            <a:extLst>
              <a:ext uri="{FF2B5EF4-FFF2-40B4-BE49-F238E27FC236}">
                <a16:creationId xmlns:a16="http://schemas.microsoft.com/office/drawing/2014/main" id="{7DD0DF56-BD69-469E-A38E-4B19BCF6F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85375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57" name="Straight Connector 33">
            <a:extLst>
              <a:ext uri="{FF2B5EF4-FFF2-40B4-BE49-F238E27FC236}">
                <a16:creationId xmlns:a16="http://schemas.microsoft.com/office/drawing/2014/main" id="{D8BCA82B-38F0-4149-85C3-3F3223487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07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5">
            <a:extLst>
              <a:ext uri="{FF2B5EF4-FFF2-40B4-BE49-F238E27FC236}">
                <a16:creationId xmlns:a16="http://schemas.microsoft.com/office/drawing/2014/main" id="{0B58A091-4020-4326-9E34-241316523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24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37">
            <a:extLst>
              <a:ext uri="{FF2B5EF4-FFF2-40B4-BE49-F238E27FC236}">
                <a16:creationId xmlns:a16="http://schemas.microsoft.com/office/drawing/2014/main" id="{037F0F17-4801-4017-BAF6-00E5B3711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07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39">
            <a:extLst>
              <a:ext uri="{FF2B5EF4-FFF2-40B4-BE49-F238E27FC236}">
                <a16:creationId xmlns:a16="http://schemas.microsoft.com/office/drawing/2014/main" id="{65A74497-B00D-4666-A0B3-A4D584666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id="{E3042982-49C6-45EE-BDDD-60818FD6E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0333">
            <a:extLst>
              <a:ext uri="{FF2B5EF4-FFF2-40B4-BE49-F238E27FC236}">
                <a16:creationId xmlns:a16="http://schemas.microsoft.com/office/drawing/2014/main" id="{ABD5C95D-E12D-7493-6A6E-03D1CD7ED70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908" y="509482"/>
            <a:ext cx="2364317" cy="2364317"/>
          </a:xfrm>
          <a:prstGeom prst="rect">
            <a:avLst/>
          </a:prstGeom>
        </p:spPr>
      </p:pic>
      <p:sp>
        <p:nvSpPr>
          <p:cNvPr id="62" name="Rectangle 43">
            <a:extLst>
              <a:ext uri="{FF2B5EF4-FFF2-40B4-BE49-F238E27FC236}">
                <a16:creationId xmlns:a16="http://schemas.microsoft.com/office/drawing/2014/main" id="{F22AFE86-CBF4-4922-8A26-72926EEDA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0332">
            <a:extLst>
              <a:ext uri="{FF2B5EF4-FFF2-40B4-BE49-F238E27FC236}">
                <a16:creationId xmlns:a16="http://schemas.microsoft.com/office/drawing/2014/main" id="{BF6835F8-7ED8-ED34-72D5-F3906DC29F20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2775" y="509482"/>
            <a:ext cx="2364317" cy="236431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A15D8E2-87CB-41EE-86A1-5AA8A0EB9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5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0331">
            <a:extLst>
              <a:ext uri="{FF2B5EF4-FFF2-40B4-BE49-F238E27FC236}">
                <a16:creationId xmlns:a16="http://schemas.microsoft.com/office/drawing/2014/main" id="{DB175FEE-FD31-5490-D868-A0E0A5CB92E0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169" y="3796452"/>
            <a:ext cx="2746680" cy="27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1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A1FE3EB-AFA8-4D74-8AE5-7277245D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898689-C929-1BD4-6652-7611A083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Segreguj odpady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D438964-1F9F-9753-7239-CFBBD9D59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7744" y="3618689"/>
            <a:ext cx="3471110" cy="258631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1.Wyrzucaj </a:t>
            </a:r>
            <a:r>
              <a:rPr lang="en-US" sz="1800" spc="80" dirty="0" err="1">
                <a:solidFill>
                  <a:srgbClr val="FFFFFF"/>
                </a:solidFill>
              </a:rPr>
              <a:t>odpady</a:t>
            </a:r>
            <a:r>
              <a:rPr lang="en-US" sz="1800" spc="80" dirty="0">
                <a:solidFill>
                  <a:srgbClr val="FFFFFF"/>
                </a:solidFill>
              </a:rPr>
              <a:t> do </a:t>
            </a:r>
            <a:r>
              <a:rPr lang="en-US" sz="1800" spc="80" dirty="0" err="1">
                <a:solidFill>
                  <a:srgbClr val="FFFFFF"/>
                </a:solidFill>
              </a:rPr>
              <a:t>odpowiednich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kontenerów</a:t>
            </a:r>
            <a:r>
              <a:rPr lang="en-US" sz="1800" spc="80" dirty="0">
                <a:solidFill>
                  <a:srgbClr val="FFFFFF"/>
                </a:solidFill>
              </a:rPr>
              <a:t>, </a:t>
            </a:r>
            <a:r>
              <a:rPr lang="en-US" sz="1800" spc="80" dirty="0" err="1">
                <a:solidFill>
                  <a:srgbClr val="FFFFFF"/>
                </a:solidFill>
              </a:rPr>
              <a:t>dzięki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temu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zostaną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ponownie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wykorzystane</a:t>
            </a:r>
            <a:endParaRPr lang="en-US" sz="1800" spc="8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2. </a:t>
            </a:r>
            <a:r>
              <a:rPr lang="en-US" sz="1800" spc="80" dirty="0" err="1">
                <a:solidFill>
                  <a:srgbClr val="FFFFFF"/>
                </a:solidFill>
              </a:rPr>
              <a:t>Nie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zaśmiecaj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środowiska</a:t>
            </a:r>
            <a:endParaRPr lang="en-US" sz="1800" spc="8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3.Zużyte </a:t>
            </a:r>
            <a:r>
              <a:rPr lang="en-US" sz="1800" spc="80" dirty="0" err="1">
                <a:solidFill>
                  <a:srgbClr val="FFFFFF"/>
                </a:solidFill>
              </a:rPr>
              <a:t>baterie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oddawaj</a:t>
            </a:r>
            <a:r>
              <a:rPr lang="en-US" sz="1800" spc="80" dirty="0">
                <a:solidFill>
                  <a:srgbClr val="FFFFFF"/>
                </a:solidFill>
              </a:rPr>
              <a:t> do </a:t>
            </a:r>
            <a:r>
              <a:rPr lang="en-US" sz="1800" spc="80" dirty="0" err="1">
                <a:solidFill>
                  <a:srgbClr val="FFFFFF"/>
                </a:solidFill>
              </a:rPr>
              <a:t>punktów</a:t>
            </a:r>
            <a:r>
              <a:rPr lang="en-US" sz="1800" spc="80" dirty="0">
                <a:solidFill>
                  <a:srgbClr val="FFFFFF"/>
                </a:solidFill>
              </a:rPr>
              <a:t>, </a:t>
            </a:r>
            <a:r>
              <a:rPr lang="en-US" sz="1800" spc="80" dirty="0" err="1">
                <a:solidFill>
                  <a:srgbClr val="FFFFFF"/>
                </a:solidFill>
              </a:rPr>
              <a:t>które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prowadzą</a:t>
            </a:r>
            <a:r>
              <a:rPr lang="en-US" sz="1800" spc="80" dirty="0">
                <a:solidFill>
                  <a:srgbClr val="FFFFFF"/>
                </a:solidFill>
              </a:rPr>
              <a:t> ich </a:t>
            </a:r>
            <a:r>
              <a:rPr lang="en-US" sz="1800" spc="80" dirty="0" err="1">
                <a:solidFill>
                  <a:srgbClr val="FFFFFF"/>
                </a:solidFill>
              </a:rPr>
              <a:t>zbiórkę</a:t>
            </a:r>
            <a:endParaRPr lang="en-US" sz="1800" spc="80" dirty="0">
              <a:solidFill>
                <a:srgbClr val="FFFFFF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C7296A4-FA79-4B91-89DF-724C8AA3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531FCE-917D-4D12-BF26-53689BC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pic>
        <p:nvPicPr>
          <p:cNvPr id="61" name="Picture 50335">
            <a:extLst>
              <a:ext uri="{FF2B5EF4-FFF2-40B4-BE49-F238E27FC236}">
                <a16:creationId xmlns:a16="http://schemas.microsoft.com/office/drawing/2014/main" id="{94B47294-6935-59C9-B6D5-EBAA50E0673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32" r="7510" b="4"/>
          <a:stretch/>
        </p:blipFill>
        <p:spPr>
          <a:xfrm>
            <a:off x="961564" y="964691"/>
            <a:ext cx="3773419" cy="4928617"/>
          </a:xfrm>
          <a:prstGeom prst="rect">
            <a:avLst/>
          </a:prstGeom>
        </p:spPr>
      </p:pic>
      <p:pic>
        <p:nvPicPr>
          <p:cNvPr id="60" name="Picture 50334">
            <a:extLst>
              <a:ext uri="{FF2B5EF4-FFF2-40B4-BE49-F238E27FC236}">
                <a16:creationId xmlns:a16="http://schemas.microsoft.com/office/drawing/2014/main" id="{4E63C147-879B-34EB-3E17-0466955B6151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39" r="8171" b="3"/>
          <a:stretch/>
        </p:blipFill>
        <p:spPr>
          <a:xfrm>
            <a:off x="4895850" y="964689"/>
            <a:ext cx="2338499" cy="3017520"/>
          </a:xfrm>
          <a:prstGeom prst="rect">
            <a:avLst/>
          </a:prstGeom>
        </p:spPr>
      </p:pic>
      <p:pic>
        <p:nvPicPr>
          <p:cNvPr id="59" name="Picture 50336">
            <a:extLst>
              <a:ext uri="{FF2B5EF4-FFF2-40B4-BE49-F238E27FC236}">
                <a16:creationId xmlns:a16="http://schemas.microsoft.com/office/drawing/2014/main" id="{36BD25C1-DA57-FAD7-D309-9462AB76115B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25153"/>
          <a:stretch/>
        </p:blipFill>
        <p:spPr>
          <a:xfrm>
            <a:off x="4895850" y="4143081"/>
            <a:ext cx="2338499" cy="17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37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A1FE3EB-AFA8-4D74-8AE5-7277245D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D1F812-A715-3187-15D3-CAE6FC9B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Dbaj o rośliny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728E4C-76A6-4016-42FB-B04B3D2E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0024" y="4708186"/>
            <a:ext cx="3238829" cy="149681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spc="80">
                <a:solidFill>
                  <a:srgbClr val="FFFFFF"/>
                </a:solidFill>
              </a:rPr>
              <a:t>Nie zrywaj gatunków roślin będących pod ochroną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spc="80">
                <a:solidFill>
                  <a:srgbClr val="FFFFFF"/>
                </a:solidFill>
              </a:rPr>
              <a:t>Nie łam gałęzi drzew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spc="80">
                <a:solidFill>
                  <a:srgbClr val="FFFFFF"/>
                </a:solidFill>
              </a:rPr>
              <a:t>Rośliny w ogrodzie możesz podlewać wodą zebraną podczas opadów deszczu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C7296A4-FA79-4B91-89DF-724C8AA3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D531FCE-917D-4D12-BF26-53689BC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pic>
        <p:nvPicPr>
          <p:cNvPr id="68" name="Picture 13409">
            <a:extLst>
              <a:ext uri="{FF2B5EF4-FFF2-40B4-BE49-F238E27FC236}">
                <a16:creationId xmlns:a16="http://schemas.microsoft.com/office/drawing/2014/main" id="{A996DE5D-8EDF-E46D-CEF5-BA664C9851C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61" r="5580" b="4"/>
          <a:stretch/>
        </p:blipFill>
        <p:spPr>
          <a:xfrm>
            <a:off x="961564" y="964691"/>
            <a:ext cx="3773419" cy="4928617"/>
          </a:xfrm>
          <a:prstGeom prst="rect">
            <a:avLst/>
          </a:prstGeom>
        </p:spPr>
      </p:pic>
      <p:pic>
        <p:nvPicPr>
          <p:cNvPr id="70" name="Picture 50338">
            <a:extLst>
              <a:ext uri="{FF2B5EF4-FFF2-40B4-BE49-F238E27FC236}">
                <a16:creationId xmlns:a16="http://schemas.microsoft.com/office/drawing/2014/main" id="{915F4699-61B8-4D9F-C5E6-F4FC542370F3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02" r="3" b="3"/>
          <a:stretch/>
        </p:blipFill>
        <p:spPr>
          <a:xfrm>
            <a:off x="4895850" y="964689"/>
            <a:ext cx="2338499" cy="3017520"/>
          </a:xfrm>
          <a:prstGeom prst="rect">
            <a:avLst/>
          </a:prstGeom>
        </p:spPr>
      </p:pic>
      <p:pic>
        <p:nvPicPr>
          <p:cNvPr id="69" name="Picture 50337">
            <a:extLst>
              <a:ext uri="{FF2B5EF4-FFF2-40B4-BE49-F238E27FC236}">
                <a16:creationId xmlns:a16="http://schemas.microsoft.com/office/drawing/2014/main" id="{530E7FC9-171A-BE79-E70A-9EAE9B9770D1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62" r="-4" b="12803"/>
          <a:stretch/>
        </p:blipFill>
        <p:spPr>
          <a:xfrm>
            <a:off x="4895850" y="4143081"/>
            <a:ext cx="2338499" cy="17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3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A1FE3EB-AFA8-4D74-8AE5-7277245D6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7AA207-72D5-70F7-266B-0D57C8A5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966774"/>
            <a:ext cx="3238829" cy="37283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>
                <a:solidFill>
                  <a:srgbClr val="FFFFFF"/>
                </a:solidFill>
              </a:rPr>
              <a:t>Ekologiczny</a:t>
            </a:r>
            <a:r>
              <a:rPr lang="en-US" sz="3400" dirty="0">
                <a:solidFill>
                  <a:srgbClr val="FFFFFF"/>
                </a:solidFill>
              </a:rPr>
              <a:t> transport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7134D2-F997-6297-F6E9-F24A3301B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0024" y="4060958"/>
            <a:ext cx="3238829" cy="21389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1.Zamień auto </a:t>
            </a:r>
            <a:r>
              <a:rPr lang="en-US" sz="1800" spc="80" dirty="0" err="1">
                <a:solidFill>
                  <a:srgbClr val="FFFFFF"/>
                </a:solidFill>
              </a:rPr>
              <a:t>na</a:t>
            </a:r>
            <a:r>
              <a:rPr lang="en-US" sz="1800" spc="80" dirty="0">
                <a:solidFill>
                  <a:srgbClr val="FFFFFF"/>
                </a:solidFill>
              </a:rPr>
              <a:t> rower </a:t>
            </a:r>
            <a:r>
              <a:rPr lang="en-US" sz="1800" spc="80" dirty="0" err="1">
                <a:solidFill>
                  <a:srgbClr val="FFFFFF"/>
                </a:solidFill>
              </a:rPr>
              <a:t>lub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wybierz</a:t>
            </a:r>
            <a:r>
              <a:rPr lang="en-US" sz="1800" spc="80" dirty="0">
                <a:solidFill>
                  <a:srgbClr val="FFFFFF"/>
                </a:solidFill>
              </a:rPr>
              <a:t> spacer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2.Jeśli </a:t>
            </a:r>
            <a:r>
              <a:rPr lang="en-US" sz="1800" spc="80" dirty="0" err="1">
                <a:solidFill>
                  <a:srgbClr val="FFFFFF"/>
                </a:solidFill>
              </a:rPr>
              <a:t>masz</a:t>
            </a:r>
            <a:r>
              <a:rPr lang="en-US" sz="1800" spc="80" dirty="0">
                <a:solidFill>
                  <a:srgbClr val="FFFFFF"/>
                </a:solidFill>
              </a:rPr>
              <a:t> do </a:t>
            </a:r>
            <a:r>
              <a:rPr lang="en-US" sz="1800" spc="80" dirty="0" err="1">
                <a:solidFill>
                  <a:srgbClr val="FFFFFF"/>
                </a:solidFill>
              </a:rPr>
              <a:t>pokonania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większy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dystans</a:t>
            </a:r>
            <a:r>
              <a:rPr lang="en-US" sz="1800" spc="80" dirty="0">
                <a:solidFill>
                  <a:srgbClr val="FFFFFF"/>
                </a:solidFill>
              </a:rPr>
              <a:t>, </a:t>
            </a:r>
            <a:r>
              <a:rPr lang="en-US" sz="1800" spc="80" dirty="0" err="1">
                <a:solidFill>
                  <a:srgbClr val="FFFFFF"/>
                </a:solidFill>
              </a:rPr>
              <a:t>wybierz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komunikację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zbiorową</a:t>
            </a:r>
            <a:r>
              <a:rPr lang="en-US" sz="1800" spc="80" dirty="0">
                <a:solidFill>
                  <a:srgbClr val="FFFFFF"/>
                </a:solidFill>
              </a:rPr>
              <a:t> ( np: autobus </a:t>
            </a:r>
            <a:r>
              <a:rPr lang="en-US" sz="1800" spc="80" dirty="0" err="1">
                <a:solidFill>
                  <a:srgbClr val="FFFFFF"/>
                </a:solidFill>
              </a:rPr>
              <a:t>lub</a:t>
            </a:r>
            <a:r>
              <a:rPr lang="en-US" sz="1800" spc="80" dirty="0">
                <a:solidFill>
                  <a:srgbClr val="FFFFFF"/>
                </a:solidFill>
              </a:rPr>
              <a:t> </a:t>
            </a:r>
            <a:r>
              <a:rPr lang="en-US" sz="1800" spc="80" dirty="0" err="1">
                <a:solidFill>
                  <a:srgbClr val="FFFFFF"/>
                </a:solidFill>
              </a:rPr>
              <a:t>pociąg</a:t>
            </a:r>
            <a:r>
              <a:rPr lang="en-US" sz="1400" spc="8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7296A4-FA79-4B91-89DF-724C8AA3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531FCE-917D-4D12-BF26-53689BC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pic>
        <p:nvPicPr>
          <p:cNvPr id="6" name="Picture 50340">
            <a:extLst>
              <a:ext uri="{FF2B5EF4-FFF2-40B4-BE49-F238E27FC236}">
                <a16:creationId xmlns:a16="http://schemas.microsoft.com/office/drawing/2014/main" id="{5DA309A2-35CA-6FE5-007F-08A80AA4A25F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71" r="8370" b="4"/>
          <a:stretch/>
        </p:blipFill>
        <p:spPr>
          <a:xfrm>
            <a:off x="961564" y="964691"/>
            <a:ext cx="3773419" cy="4928617"/>
          </a:xfrm>
          <a:prstGeom prst="rect">
            <a:avLst/>
          </a:prstGeom>
        </p:spPr>
      </p:pic>
      <p:pic>
        <p:nvPicPr>
          <p:cNvPr id="4" name="Picture 50341">
            <a:extLst>
              <a:ext uri="{FF2B5EF4-FFF2-40B4-BE49-F238E27FC236}">
                <a16:creationId xmlns:a16="http://schemas.microsoft.com/office/drawing/2014/main" id="{B4973837-74FE-69C0-1A7C-7B31D194E665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7" r="17378" b="3"/>
          <a:stretch/>
        </p:blipFill>
        <p:spPr>
          <a:xfrm>
            <a:off x="4895850" y="964689"/>
            <a:ext cx="2338499" cy="3017520"/>
          </a:xfrm>
          <a:prstGeom prst="rect">
            <a:avLst/>
          </a:prstGeom>
        </p:spPr>
      </p:pic>
      <p:pic>
        <p:nvPicPr>
          <p:cNvPr id="5" name="Picture 50339">
            <a:extLst>
              <a:ext uri="{FF2B5EF4-FFF2-40B4-BE49-F238E27FC236}">
                <a16:creationId xmlns:a16="http://schemas.microsoft.com/office/drawing/2014/main" id="{4D3ADC88-AD60-435B-A075-F1E88C2E665A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84" r="-4" b="4781"/>
          <a:stretch/>
        </p:blipFill>
        <p:spPr>
          <a:xfrm>
            <a:off x="4895850" y="4143081"/>
            <a:ext cx="2338499" cy="17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DD5824F-24B1-41A8-B965-13C6A99D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0343">
            <a:extLst>
              <a:ext uri="{FF2B5EF4-FFF2-40B4-BE49-F238E27FC236}">
                <a16:creationId xmlns:a16="http://schemas.microsoft.com/office/drawing/2014/main" id="{17761D60-3545-6D85-223B-34769807858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85" r="-2" b="-2"/>
          <a:stretch/>
        </p:blipFill>
        <p:spPr>
          <a:xfrm>
            <a:off x="20" y="10"/>
            <a:ext cx="7543317" cy="68579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EF6A1C0-5E37-4167-A647-6EC098CF5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821" y="681564"/>
            <a:ext cx="4509688" cy="40714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C7F88B-ECF1-4B22-AAA7-1CCEE125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936" y="845416"/>
            <a:ext cx="4175459" cy="374370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35B38A5-B432-DA7E-93AB-7E851A59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19" y="1597868"/>
            <a:ext cx="3337893" cy="18966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Dbaj o zwierzęta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1C6B90-5100-690E-8BE3-928AA5A74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719" y="3494531"/>
            <a:ext cx="3337892" cy="6680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" spc="80"/>
              <a:t>1.Dokarmiaj zwierzęta podczas mroźniej zimy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" spc="80"/>
              <a:t>2.Podczas pobytu w lesie nie hałasuj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" spc="80"/>
              <a:t>3.Jeśli znajdziesz ranne zwierzę – powiadom o tym odpowiednie służby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740420-1172-4A82-AC8B-6E15C79F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9545" y="6789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E4B56E-89D7-4BC3-9E8B-0772F2233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E8ACA8-A038-4BC6-A5CD-4F7569AA2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5177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384DC2-727D-429F-808F-0942F09B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13242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0344">
            <a:extLst>
              <a:ext uri="{FF2B5EF4-FFF2-40B4-BE49-F238E27FC236}">
                <a16:creationId xmlns:a16="http://schemas.microsoft.com/office/drawing/2014/main" id="{402A21D1-4607-C86F-17E1-41B2A04BEB8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88" r="-4" b="1116"/>
          <a:stretch/>
        </p:blipFill>
        <p:spPr>
          <a:xfrm>
            <a:off x="7555833" y="3446096"/>
            <a:ext cx="4636167" cy="3411904"/>
          </a:xfrm>
          <a:prstGeom prst="rect">
            <a:avLst/>
          </a:prstGeom>
        </p:spPr>
      </p:pic>
      <p:pic>
        <p:nvPicPr>
          <p:cNvPr id="5" name="Picture 50342">
            <a:extLst>
              <a:ext uri="{FF2B5EF4-FFF2-40B4-BE49-F238E27FC236}">
                <a16:creationId xmlns:a16="http://schemas.microsoft.com/office/drawing/2014/main" id="{60524C50-F139-7F87-37A8-E6E7142C3191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83" r="-3" b="17950"/>
          <a:stretch/>
        </p:blipFill>
        <p:spPr>
          <a:xfrm>
            <a:off x="7555832" y="-2"/>
            <a:ext cx="4623736" cy="3457495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AB5048B-5D78-4742-B8CF-6B3521F1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3456431"/>
            <a:ext cx="4636008" cy="0"/>
          </a:xfrm>
          <a:prstGeom prst="line">
            <a:avLst/>
          </a:prstGeom>
          <a:ln w="31750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9B7015-380A-40A9-9B1B-BBCC30FB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-1"/>
            <a:ext cx="0" cy="6858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534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68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91" name="Rectangle 70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93" name="Rectangle 72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95" name="Rectangle 74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97" name="Group 76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9" name="Rectangle 81">
            <a:extLst>
              <a:ext uri="{FF2B5EF4-FFF2-40B4-BE49-F238E27FC236}">
                <a16:creationId xmlns:a16="http://schemas.microsoft.com/office/drawing/2014/main" id="{DDD5824F-24B1-41A8-B965-13C6A99D0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50346">
            <a:extLst>
              <a:ext uri="{FF2B5EF4-FFF2-40B4-BE49-F238E27FC236}">
                <a16:creationId xmlns:a16="http://schemas.microsoft.com/office/drawing/2014/main" id="{31178056-9FDC-0F19-2797-BDBCFE1744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9084"/>
          <a:stretch/>
        </p:blipFill>
        <p:spPr>
          <a:xfrm>
            <a:off x="20" y="10"/>
            <a:ext cx="7543317" cy="6857989"/>
          </a:xfrm>
          <a:prstGeom prst="rect">
            <a:avLst/>
          </a:prstGeom>
        </p:spPr>
      </p:pic>
      <p:sp>
        <p:nvSpPr>
          <p:cNvPr id="100" name="Rectangle 83">
            <a:extLst>
              <a:ext uri="{FF2B5EF4-FFF2-40B4-BE49-F238E27FC236}">
                <a16:creationId xmlns:a16="http://schemas.microsoft.com/office/drawing/2014/main" id="{5EF6A1C0-5E37-4167-A647-6EC098CF5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821" y="681564"/>
            <a:ext cx="4509688" cy="407141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01" name="Rectangle 85">
            <a:extLst>
              <a:ext uri="{FF2B5EF4-FFF2-40B4-BE49-F238E27FC236}">
                <a16:creationId xmlns:a16="http://schemas.microsoft.com/office/drawing/2014/main" id="{A4C7F88B-ECF1-4B22-AAA7-1CCEE125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936" y="845416"/>
            <a:ext cx="4175459" cy="374370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98CC425-7952-8846-96BF-ED3F9682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19" y="1597868"/>
            <a:ext cx="3337893" cy="18966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Oszczędzaj wodę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73E07C-56E6-BDAD-FA26-F9F8BF7D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0719" y="3494531"/>
            <a:ext cx="3337892" cy="6680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" spc="80"/>
              <a:t>1.Podczas mycia zębów zakręcaj kran i korzystaj z kubeczka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" spc="80"/>
              <a:t>2.Zamiast długiej kąpieli w pełnej wannie, wybierz prysznic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" spc="80"/>
              <a:t>3.Jeśli zauważysz kapiącą wodę – dokręć kran.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2740420-1172-4A82-AC8B-6E15C79F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9545" y="6789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8E4B56E-89D7-4BC3-9E8B-0772F2233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8E8ACA8-A038-4BC6-A5CD-4F7569AA2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51775" y="6789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D384DC2-727D-429F-808F-0942F09B3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60135" y="13242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0347">
            <a:extLst>
              <a:ext uri="{FF2B5EF4-FFF2-40B4-BE49-F238E27FC236}">
                <a16:creationId xmlns:a16="http://schemas.microsoft.com/office/drawing/2014/main" id="{DBA5EF29-432B-1BA4-CCC0-FC9035677294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08" r="-4" b="-4"/>
          <a:stretch/>
        </p:blipFill>
        <p:spPr>
          <a:xfrm>
            <a:off x="7555833" y="3446096"/>
            <a:ext cx="4636167" cy="3411904"/>
          </a:xfrm>
          <a:prstGeom prst="rect">
            <a:avLst/>
          </a:prstGeom>
        </p:spPr>
      </p:pic>
      <p:pic>
        <p:nvPicPr>
          <p:cNvPr id="63" name="Picture 50345">
            <a:extLst>
              <a:ext uri="{FF2B5EF4-FFF2-40B4-BE49-F238E27FC236}">
                <a16:creationId xmlns:a16="http://schemas.microsoft.com/office/drawing/2014/main" id="{8E4E55ED-E910-088E-43AF-BCD998A22E2E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36" r="-3" b="11198"/>
          <a:stretch/>
        </p:blipFill>
        <p:spPr>
          <a:xfrm>
            <a:off x="7555832" y="-2"/>
            <a:ext cx="4623736" cy="3457495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AB5048B-5D78-4742-B8CF-6B3521F1D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3456431"/>
            <a:ext cx="4636008" cy="0"/>
          </a:xfrm>
          <a:prstGeom prst="line">
            <a:avLst/>
          </a:prstGeom>
          <a:ln w="31750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C9B7015-380A-40A9-9B1B-BBCC30FBB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32" y="-1"/>
            <a:ext cx="0" cy="6858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1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8F54E216-74CA-49EC-81A4-592AEFE50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BCC6C4-56D3-4F18-8642-B083630B2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A9A53CB-2664-4EDA-ACC7-C1082E5BE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C0EEC-7BE6-42CF-89CF-97262359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B34CFEC-D348-44B1-976E-577CB1894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1FA62A9E-25B4-43EA-AD3B-98EFA96CD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A07B98-446C-4682-8A01-942EDEBC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3299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F569C2-9C2B-489C-95B5-C3EFFEA61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6A00C8-AFED-416D-BDB4-8DEDFE11B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790E502-4816-F1FE-A5E3-CC1F6F256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Oszczędzaj papier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0C27C6-DDB0-76E5-9085-BC77E354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9170" y="3667328"/>
            <a:ext cx="3036337" cy="20330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1.Rób </a:t>
            </a:r>
            <a:r>
              <a:rPr lang="en-US" spc="80" dirty="0" err="1"/>
              <a:t>notatki</a:t>
            </a:r>
            <a:r>
              <a:rPr lang="en-US" spc="80" dirty="0"/>
              <a:t> po </a:t>
            </a:r>
            <a:r>
              <a:rPr lang="en-US" spc="80" dirty="0" err="1"/>
              <a:t>obu</a:t>
            </a:r>
            <a:r>
              <a:rPr lang="en-US" spc="80" dirty="0"/>
              <a:t>  </a:t>
            </a:r>
            <a:r>
              <a:rPr lang="en-US" spc="80" dirty="0" err="1"/>
              <a:t>stronach</a:t>
            </a:r>
            <a:r>
              <a:rPr lang="en-US" spc="80" dirty="0"/>
              <a:t> </a:t>
            </a:r>
            <a:r>
              <a:rPr lang="en-US" spc="80" dirty="0" err="1"/>
              <a:t>kartki</a:t>
            </a:r>
            <a:endParaRPr lang="en-US" spc="8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2.Nie </a:t>
            </a:r>
            <a:r>
              <a:rPr lang="en-US" spc="80" dirty="0" err="1"/>
              <a:t>drukuj</a:t>
            </a:r>
            <a:r>
              <a:rPr lang="en-US" spc="80" dirty="0"/>
              <a:t> </a:t>
            </a:r>
            <a:r>
              <a:rPr lang="en-US" spc="80" dirty="0" err="1"/>
              <a:t>stron</a:t>
            </a:r>
            <a:r>
              <a:rPr lang="en-US" spc="80" dirty="0"/>
              <a:t>, </a:t>
            </a:r>
            <a:r>
              <a:rPr lang="en-US" spc="80" dirty="0" err="1"/>
              <a:t>których</a:t>
            </a:r>
            <a:r>
              <a:rPr lang="en-US" spc="80" dirty="0"/>
              <a:t> </a:t>
            </a:r>
            <a:r>
              <a:rPr lang="en-US" spc="80" dirty="0" err="1"/>
              <a:t>nie</a:t>
            </a:r>
            <a:r>
              <a:rPr lang="en-US" spc="80" dirty="0"/>
              <a:t> </a:t>
            </a:r>
            <a:r>
              <a:rPr lang="en-US" spc="80" dirty="0" err="1"/>
              <a:t>wykorzystasz</a:t>
            </a:r>
            <a:endParaRPr lang="en-US" spc="8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 dirty="0"/>
              <a:t>3.Pamiętaj, </a:t>
            </a:r>
            <a:r>
              <a:rPr lang="en-US" spc="80" dirty="0" err="1"/>
              <a:t>że</a:t>
            </a:r>
            <a:r>
              <a:rPr lang="en-US" spc="80" dirty="0"/>
              <a:t> </a:t>
            </a:r>
            <a:r>
              <a:rPr lang="en-US" spc="80" dirty="0" err="1"/>
              <a:t>drzewa</a:t>
            </a:r>
            <a:r>
              <a:rPr lang="en-US" spc="80" dirty="0"/>
              <a:t>, z </a:t>
            </a:r>
            <a:r>
              <a:rPr lang="en-US" spc="80" dirty="0" err="1"/>
              <a:t>których</a:t>
            </a:r>
            <a:r>
              <a:rPr lang="en-US" spc="80" dirty="0"/>
              <a:t> </a:t>
            </a:r>
            <a:r>
              <a:rPr lang="en-US" spc="80" dirty="0" err="1"/>
              <a:t>produkuje</a:t>
            </a:r>
            <a:r>
              <a:rPr lang="en-US" spc="80" dirty="0"/>
              <a:t> </a:t>
            </a:r>
            <a:r>
              <a:rPr lang="en-US" spc="80" dirty="0" err="1"/>
              <a:t>się</a:t>
            </a:r>
            <a:r>
              <a:rPr lang="en-US" spc="80" dirty="0"/>
              <a:t> papier, </a:t>
            </a:r>
            <a:r>
              <a:rPr lang="en-US" spc="80" dirty="0" err="1"/>
              <a:t>wytwarzają</a:t>
            </a:r>
            <a:r>
              <a:rPr lang="en-US" spc="80" dirty="0"/>
              <a:t> </a:t>
            </a:r>
            <a:r>
              <a:rPr lang="en-US" spc="80" dirty="0" err="1"/>
              <a:t>tlen</a:t>
            </a:r>
            <a:r>
              <a:rPr lang="en-US" spc="80" dirty="0"/>
              <a:t> </a:t>
            </a:r>
            <a:r>
              <a:rPr lang="en-US" spc="80" dirty="0" err="1"/>
              <a:t>i</a:t>
            </a:r>
            <a:r>
              <a:rPr lang="en-US" spc="80" dirty="0"/>
              <a:t> </a:t>
            </a:r>
            <a:r>
              <a:rPr lang="en-US" spc="80" dirty="0" err="1"/>
              <a:t>pochłaniają</a:t>
            </a:r>
            <a:r>
              <a:rPr lang="en-US" spc="80" dirty="0"/>
              <a:t> </a:t>
            </a:r>
            <a:r>
              <a:rPr lang="en-US" spc="80" dirty="0" err="1"/>
              <a:t>dwutlenek</a:t>
            </a:r>
            <a:r>
              <a:rPr lang="en-US" spc="80" dirty="0"/>
              <a:t> </a:t>
            </a:r>
            <a:r>
              <a:rPr lang="en-US" spc="80" dirty="0" err="1"/>
              <a:t>węgla</a:t>
            </a:r>
            <a:endParaRPr lang="en-US" spc="80" dirty="0"/>
          </a:p>
        </p:txBody>
      </p:sp>
      <p:pic>
        <p:nvPicPr>
          <p:cNvPr id="5" name="Picture 50348">
            <a:extLst>
              <a:ext uri="{FF2B5EF4-FFF2-40B4-BE49-F238E27FC236}">
                <a16:creationId xmlns:a16="http://schemas.microsoft.com/office/drawing/2014/main" id="{2214EFF3-7C4F-448A-075E-73163B0A026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10" r="3" b="3"/>
          <a:stretch/>
        </p:blipFill>
        <p:spPr>
          <a:xfrm>
            <a:off x="-1867" y="10"/>
            <a:ext cx="3730277" cy="3355932"/>
          </a:xfrm>
          <a:prstGeom prst="rect">
            <a:avLst/>
          </a:prstGeom>
        </p:spPr>
      </p:pic>
      <p:pic>
        <p:nvPicPr>
          <p:cNvPr id="6" name="Picture 50349">
            <a:extLst>
              <a:ext uri="{FF2B5EF4-FFF2-40B4-BE49-F238E27FC236}">
                <a16:creationId xmlns:a16="http://schemas.microsoft.com/office/drawing/2014/main" id="{319D9816-F298-8671-217D-7EA3C6C3BA49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4" r="3183" b="2"/>
          <a:stretch/>
        </p:blipFill>
        <p:spPr>
          <a:xfrm>
            <a:off x="3898677" y="10"/>
            <a:ext cx="2692624" cy="3355932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FD9188A-D1F3-42D2-A13B-8F06D6A6A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E268258-8446-46E0-921F-A5002B734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AD3834A-B474-42B7-8519-E7150DD6B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FD42ED6-2225-4414-B4C3-D1C58CB9C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0350">
            <a:extLst>
              <a:ext uri="{FF2B5EF4-FFF2-40B4-BE49-F238E27FC236}">
                <a16:creationId xmlns:a16="http://schemas.microsoft.com/office/drawing/2014/main" id="{B214395E-A31F-530F-A299-B6B6EDFF5FA3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81" r="-2" b="23816"/>
          <a:stretch/>
        </p:blipFill>
        <p:spPr>
          <a:xfrm>
            <a:off x="1" y="3509434"/>
            <a:ext cx="6591300" cy="33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23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A856DE3-B9AB-43F7-A80F-CB9F149A9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4B154C-0A60-41BF-B149-21BD6D9B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C1BCB1-67D2-4359-8F92-3A69D16DD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9318" y="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00E080-59F0-4F83-B2C9-C7330EFDF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506867-1785-46B5-8ECF-33F482D0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25258" y="-117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0324">
            <a:extLst>
              <a:ext uri="{FF2B5EF4-FFF2-40B4-BE49-F238E27FC236}">
                <a16:creationId xmlns:a16="http://schemas.microsoft.com/office/drawing/2014/main" id="{56542A83-D110-BD36-2677-9839E1CBF95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92" y="1274507"/>
            <a:ext cx="6909386" cy="430109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8A8A2B6-6C82-4F71-BD0A-2E57CD231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33618" y="644123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7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8AD58F8-A25B-4E55-9B70-759019A69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6FC0FAB-C447-4AF0-B2F8-1A6656A7C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1E7DCD7-3AC5-4E2C-8260-56291A89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85C10AE8-8663-498F-85C5-BFE154BB6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A32DB11C-F5A8-4100-B4A3-1363129E5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A66172-27AB-897D-5EC0-FF855CFE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Ziemia</a:t>
            </a:r>
            <a:r>
              <a:rPr lang="en-US" sz="4800" dirty="0"/>
              <a:t> </a:t>
            </a:r>
            <a:r>
              <a:rPr lang="en-US" sz="4800" dirty="0" err="1"/>
              <a:t>naszym</a:t>
            </a:r>
            <a:r>
              <a:rPr lang="en-US" sz="4800" dirty="0"/>
              <a:t> </a:t>
            </a:r>
            <a:r>
              <a:rPr lang="en-US" sz="4800" dirty="0" err="1"/>
              <a:t>domem</a:t>
            </a:r>
            <a:r>
              <a:rPr lang="en-US" sz="4800" dirty="0"/>
              <a:t> !</a:t>
            </a:r>
          </a:p>
        </p:txBody>
      </p:sp>
      <p:pic>
        <p:nvPicPr>
          <p:cNvPr id="1026" name="Picture 2" descr="Naszym Domem Ziemia | Facebook">
            <a:extLst>
              <a:ext uri="{FF2B5EF4-FFF2-40B4-BE49-F238E27FC236}">
                <a16:creationId xmlns:a16="http://schemas.microsoft.com/office/drawing/2014/main" id="{3D72AE37-7BB9-9C9C-F24E-5E3698BBA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68"/>
          <a:stretch/>
        </p:blipFill>
        <p:spPr bwMode="auto">
          <a:xfrm>
            <a:off x="643192" y="645106"/>
            <a:ext cx="5451627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2A565BD-1766-4317-876F-8C88B84DC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AB88B546-B69B-4542-AEA9-870C56B75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4641C125-D090-4512-84D4-62C8284A5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BAF1C18B-2ECB-4214-8EB8-96470842B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1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A95BFE-11CA-F6DD-6809-C314FA55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79" y="1071989"/>
            <a:ext cx="10058400" cy="3931920"/>
          </a:xfrm>
        </p:spPr>
        <p:txBody>
          <a:bodyPr/>
          <a:lstStyle/>
          <a:p>
            <a:r>
              <a:rPr lang="pl-PL" dirty="0"/>
              <a:t>Ogromny wpływ na emisje gazów ma między innymi produkcja tworzyw sztucznych potocznie nazywanych plastikiem .</a:t>
            </a:r>
          </a:p>
          <a:p>
            <a:pPr marL="0" indent="0">
              <a:buNone/>
            </a:pPr>
            <a:r>
              <a:rPr lang="pl-PL" dirty="0"/>
              <a:t>W naszych gospodarstwach domowych mamy go bardzo dużo, a my zwykli ludzie jesteśmy w stanie, przy odrobinie naszego wysiłku zmniejszyć ich ilość.</a:t>
            </a:r>
          </a:p>
          <a:p>
            <a:pPr marL="0" indent="0">
              <a:buNone/>
            </a:pPr>
            <a:r>
              <a:rPr lang="pl-PL" dirty="0"/>
              <a:t>Podczas ich produkcji wytwarzana jest ogromna ilość gazów, a tym samym duży ślad węglowy.</a:t>
            </a:r>
          </a:p>
        </p:txBody>
      </p:sp>
      <p:pic>
        <p:nvPicPr>
          <p:cNvPr id="3074" name="Picture 2" descr="Jak obliczyć ślad węglowy? - Elektromobilni.pl">
            <a:extLst>
              <a:ext uri="{FF2B5EF4-FFF2-40B4-BE49-F238E27FC236}">
                <a16:creationId xmlns:a16="http://schemas.microsoft.com/office/drawing/2014/main" id="{C4A9A6B7-8E66-0F95-4BCA-AC4A18E3C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929" y="3192740"/>
            <a:ext cx="4863526" cy="32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Tworzywa sztuczne</a:t>
            </a:r>
          </a:p>
        </p:txBody>
      </p:sp>
    </p:spTree>
    <p:extLst>
      <p:ext uri="{BB962C8B-B14F-4D97-AF65-F5344CB8AC3E}">
        <p14:creationId xmlns:p14="http://schemas.microsoft.com/office/powerpoint/2010/main" val="339040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pl-PL" sz="3600"/>
              <a:t>Tworzywa sztuczne: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chemeClr val="tx1">
                    <a:lumMod val="75000"/>
                    <a:lumOff val="25000"/>
                  </a:schemeClr>
                </a:solidFill>
              </a:rPr>
              <a:t>potocznie nazywane plastikami, to materiały, które zostały wynalezione przez człowieka i są produkowane w zakładach chemicznych.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34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pl-P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32835" y="1420706"/>
            <a:ext cx="3466540" cy="4016587"/>
          </a:xfrm>
        </p:spPr>
        <p:txBody>
          <a:bodyPr>
            <a:normAutofit/>
          </a:bodyPr>
          <a:lstStyle/>
          <a:p>
            <a:r>
              <a:rPr lang="pl-PL" sz="3600"/>
              <a:t>Produkcja tworzyw sztucznych.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0519" y="1420706"/>
            <a:ext cx="5514758" cy="40165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Do ich produkcji, w procesie reakcji chemicznych, wykorzystuje się 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węgiel,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ropę naftową,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gaz ziemny,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Energię elektryczną,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wodę,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oraz różne domieszki.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endParaRPr lang="pl-PL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pl-PL" b="1">
                <a:solidFill>
                  <a:schemeClr val="tx1">
                    <a:lumMod val="75000"/>
                    <a:lumOff val="25000"/>
                  </a:schemeClr>
                </a:solidFill>
              </a:rPr>
              <a:t>Proces technologiczny produkcji wyrobów z tworzyw sztucznych jest sterowany automatycznie.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34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dirty="0"/>
              <a:t>Podział tworzyw sztucznych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3238500" cy="2633980"/>
          </a:xfrm>
        </p:spPr>
        <p:txBody>
          <a:bodyPr>
            <a:normAutofit fontScale="62500" lnSpcReduction="20000"/>
          </a:bodyPr>
          <a:lstStyle/>
          <a:p>
            <a:r>
              <a:rPr lang="pl-PL" sz="4400" b="1" dirty="0"/>
              <a:t>Termoplasty</a:t>
            </a:r>
          </a:p>
          <a:p>
            <a:pPr marL="0" indent="0" algn="ctr">
              <a:buNone/>
            </a:pPr>
            <a:r>
              <a:rPr lang="pl-PL" altLang="pl-PL" sz="3400" dirty="0"/>
              <a:t>Pod wpływem temperatury ulegają odkształceniom (odkształcenia mogą być dokonywane wielokrotnie). Dają się też dowolnie formować.</a:t>
            </a:r>
          </a:p>
          <a:p>
            <a:pPr marL="0" indent="0" algn="ctr">
              <a:buNone/>
            </a:pPr>
            <a:endParaRPr lang="pl-PL" sz="34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5080000" y="2103120"/>
            <a:ext cx="6045200" cy="37490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l-PL" sz="4800" b="1" dirty="0"/>
              <a:t>Duroplasty</a:t>
            </a:r>
          </a:p>
          <a:p>
            <a:pPr marL="0" indent="0" algn="ctr">
              <a:buNone/>
            </a:pPr>
            <a:r>
              <a:rPr lang="pl-PL" sz="3200" dirty="0"/>
              <a:t>Pod wpływem ogrzewania lub czynników chemicznych utwardzają się w sposób nieodwracalny.</a:t>
            </a:r>
          </a:p>
          <a:p>
            <a:pPr marL="0" indent="0" algn="ctr">
              <a:buNone/>
            </a:pPr>
            <a:endParaRPr lang="pl-PL" sz="3200" dirty="0"/>
          </a:p>
          <a:p>
            <a:pPr marL="0" indent="0">
              <a:buNone/>
            </a:pPr>
            <a:endParaRPr lang="pl-PL" sz="4800" b="1" dirty="0"/>
          </a:p>
          <a:p>
            <a:pPr marL="0" indent="0">
              <a:buNone/>
            </a:pPr>
            <a:r>
              <a:rPr lang="pl-PL" sz="4800" b="1" dirty="0"/>
              <a:t>Termoutwardzalne</a:t>
            </a:r>
          </a:p>
          <a:p>
            <a:pPr marL="0" indent="0">
              <a:buNone/>
            </a:pPr>
            <a:endParaRPr lang="pl-PL" sz="4800" b="1" dirty="0"/>
          </a:p>
          <a:p>
            <a:pPr marL="0" indent="0" algn="r">
              <a:buNone/>
            </a:pPr>
            <a:r>
              <a:rPr lang="pl-PL" sz="4800" b="1" dirty="0"/>
              <a:t>Chemoutwardzalne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3708400" y="1587500"/>
            <a:ext cx="1828800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6731000" y="1625600"/>
            <a:ext cx="137160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H="1">
            <a:off x="6680200" y="3420110"/>
            <a:ext cx="876300" cy="57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8559800" y="3581400"/>
            <a:ext cx="5080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2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TERMOPLASTY</a:t>
            </a:r>
            <a:endParaRPr lang="pl-PL" dirty="0"/>
          </a:p>
        </p:txBody>
      </p:sp>
      <p:pic>
        <p:nvPicPr>
          <p:cNvPr id="7" name="tabl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047469"/>
            <a:ext cx="9601199" cy="39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TERMOUTWARDZALNE</a:t>
            </a:r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6785" y="2565400"/>
            <a:ext cx="9113249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1_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Mydło</Template>
  <TotalTime>62</TotalTime>
  <Words>773</Words>
  <Application>Microsoft Office PowerPoint</Application>
  <PresentationFormat>Panoramiczny</PresentationFormat>
  <Paragraphs>92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Garamond</vt:lpstr>
      <vt:lpstr>Wingdings</vt:lpstr>
      <vt:lpstr>Mydło</vt:lpstr>
      <vt:lpstr>1_Mydło</vt:lpstr>
      <vt:lpstr>Prezentacja programu PowerPoint</vt:lpstr>
      <vt:lpstr>Czym jest ślad węglowy?</vt:lpstr>
      <vt:lpstr>Prezentacja programu PowerPoint</vt:lpstr>
      <vt:lpstr>Tworzywa sztuczne</vt:lpstr>
      <vt:lpstr>Tworzywa sztuczne:</vt:lpstr>
      <vt:lpstr>Produkcja tworzyw sztucznych.</vt:lpstr>
      <vt:lpstr>Podział tworzyw sztucznych</vt:lpstr>
      <vt:lpstr>TERMOPLASTY</vt:lpstr>
      <vt:lpstr>TERMOUTWARDZALNE</vt:lpstr>
      <vt:lpstr>CHEMOUTWARDZALNE</vt:lpstr>
      <vt:lpstr>Zalety tworzyw sztucznych  </vt:lpstr>
      <vt:lpstr>Wady tworzyw sztucznych:</vt:lpstr>
      <vt:lpstr>Zastosowanie tworzyw sztucznych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 mogę zrobić dla Ziemi?   </vt:lpstr>
      <vt:lpstr>Oszczędzaj energię</vt:lpstr>
      <vt:lpstr>Segreguj odpady</vt:lpstr>
      <vt:lpstr>Dbaj o rośliny</vt:lpstr>
      <vt:lpstr>Ekologiczny transport</vt:lpstr>
      <vt:lpstr>Dbaj o zwierzęta</vt:lpstr>
      <vt:lpstr>Oszczędzaj wodę</vt:lpstr>
      <vt:lpstr>Oszczędzaj papier</vt:lpstr>
      <vt:lpstr>Prezentacja programu PowerPoint</vt:lpstr>
      <vt:lpstr>Ziemia naszym domem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Tworzywa sztuczne</dc:title>
  <dc:creator>user</dc:creator>
  <cp:lastModifiedBy>M. G.</cp:lastModifiedBy>
  <cp:revision>13</cp:revision>
  <dcterms:created xsi:type="dcterms:W3CDTF">2016-02-29T12:59:52Z</dcterms:created>
  <dcterms:modified xsi:type="dcterms:W3CDTF">2024-04-21T18:05:36Z</dcterms:modified>
</cp:coreProperties>
</file>